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45.svg" ContentType="image/svg+xml"/>
  <Override PartName="/ppt/media/image147.svg" ContentType="image/svg+xml"/>
  <Override PartName="/ppt/media/image149.svg" ContentType="image/svg+xml"/>
  <Override PartName="/ppt/media/image32.svg" ContentType="image/svg+xml"/>
  <Override PartName="/ppt/media/image7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6"/>
  </p:notesMasterIdLst>
  <p:sldIdLst>
    <p:sldId id="364" r:id="rId4"/>
    <p:sldId id="362" r:id="rId5"/>
    <p:sldId id="275" r:id="rId7"/>
    <p:sldId id="276" r:id="rId8"/>
    <p:sldId id="302" r:id="rId9"/>
    <p:sldId id="277" r:id="rId10"/>
    <p:sldId id="303" r:id="rId11"/>
    <p:sldId id="305" r:id="rId12"/>
    <p:sldId id="365" r:id="rId13"/>
    <p:sldId id="316" r:id="rId14"/>
    <p:sldId id="304" r:id="rId15"/>
    <p:sldId id="348" r:id="rId16"/>
    <p:sldId id="351" r:id="rId17"/>
    <p:sldId id="352" r:id="rId18"/>
    <p:sldId id="306" r:id="rId19"/>
    <p:sldId id="307" r:id="rId20"/>
    <p:sldId id="300" r:id="rId21"/>
    <p:sldId id="309" r:id="rId22"/>
    <p:sldId id="308" r:id="rId23"/>
    <p:sldId id="284" r:id="rId24"/>
    <p:sldId id="310" r:id="rId25"/>
    <p:sldId id="318" r:id="rId26"/>
    <p:sldId id="319" r:id="rId27"/>
    <p:sldId id="353" r:id="rId28"/>
    <p:sldId id="287" r:id="rId29"/>
    <p:sldId id="354" r:id="rId30"/>
    <p:sldId id="355" r:id="rId31"/>
    <p:sldId id="356" r:id="rId32"/>
    <p:sldId id="285" r:id="rId33"/>
    <p:sldId id="288" r:id="rId34"/>
    <p:sldId id="320" r:id="rId35"/>
    <p:sldId id="358" r:id="rId36"/>
    <p:sldId id="357" r:id="rId37"/>
    <p:sldId id="359" r:id="rId38"/>
    <p:sldId id="289" r:id="rId39"/>
    <p:sldId id="360" r:id="rId40"/>
    <p:sldId id="312" r:id="rId41"/>
    <p:sldId id="292" r:id="rId42"/>
    <p:sldId id="313" r:id="rId43"/>
    <p:sldId id="295" r:id="rId44"/>
    <p:sldId id="314" r:id="rId45"/>
    <p:sldId id="315" r:id="rId46"/>
    <p:sldId id="296" r:id="rId47"/>
    <p:sldId id="297" r:id="rId48"/>
    <p:sldId id="294" r:id="rId49"/>
    <p:sldId id="298" r:id="rId50"/>
    <p:sldId id="322" r:id="rId51"/>
    <p:sldId id="363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5" userDrawn="1">
          <p15:clr>
            <a:srgbClr val="A4A3A4"/>
          </p15:clr>
        </p15:guide>
        <p15:guide id="2" pos="3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0D23"/>
    <a:srgbClr val="023A91"/>
    <a:srgbClr val="013990"/>
    <a:srgbClr val="CC0000"/>
    <a:srgbClr val="2361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5" autoAdjust="0"/>
    <p:restoredTop sz="93652" autoAdjust="0"/>
  </p:normalViewPr>
  <p:slideViewPr>
    <p:cSldViewPr snapToGrid="0" showGuides="1">
      <p:cViewPr varScale="1">
        <p:scale>
          <a:sx n="94" d="100"/>
          <a:sy n="94" d="100"/>
        </p:scale>
        <p:origin x="523" y="29"/>
      </p:cViewPr>
      <p:guideLst>
        <p:guide orient="horz" pos="2145"/>
        <p:guide pos="37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7" Type="http://schemas.openxmlformats.org/officeDocument/2006/relationships/image" Target="../media/image17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4" Type="http://schemas.openxmlformats.org/officeDocument/2006/relationships/image" Target="../media/image67.wmf"/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18.vml.rels><?xml version="1.0" encoding="UTF-8" standalone="yes"?>
<Relationships xmlns="http://schemas.openxmlformats.org/package/2006/relationships"><Relationship Id="rId7" Type="http://schemas.openxmlformats.org/officeDocument/2006/relationships/image" Target="../media/image94.wmf"/><Relationship Id="rId6" Type="http://schemas.openxmlformats.org/officeDocument/2006/relationships/image" Target="../media/image93.wmf"/><Relationship Id="rId5" Type="http://schemas.openxmlformats.org/officeDocument/2006/relationships/image" Target="../media/image92.wmf"/><Relationship Id="rId4" Type="http://schemas.openxmlformats.org/officeDocument/2006/relationships/image" Target="../media/image91.wmf"/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7" Type="http://schemas.openxmlformats.org/officeDocument/2006/relationships/image" Target="../media/image117.wmf"/><Relationship Id="rId6" Type="http://schemas.openxmlformats.org/officeDocument/2006/relationships/image" Target="../media/image116.wmf"/><Relationship Id="rId5" Type="http://schemas.openxmlformats.org/officeDocument/2006/relationships/image" Target="../media/image115.wmf"/><Relationship Id="rId4" Type="http://schemas.openxmlformats.org/officeDocument/2006/relationships/image" Target="../media/image114.wmf"/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27.vml.rels><?xml version="1.0" encoding="UTF-8" standalone="yes"?>
<Relationships xmlns="http://schemas.openxmlformats.org/package/2006/relationships"><Relationship Id="rId4" Type="http://schemas.openxmlformats.org/officeDocument/2006/relationships/image" Target="../media/image137.wmf"/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/Relationships>
</file>

<file path=ppt/drawings/_rels/vmlDrawing28.vml.rels><?xml version="1.0" encoding="UTF-8" standalone="yes"?>
<Relationships xmlns="http://schemas.openxmlformats.org/package/2006/relationships"><Relationship Id="rId5" Type="http://schemas.openxmlformats.org/officeDocument/2006/relationships/image" Target="../media/image143.wmf"/><Relationship Id="rId4" Type="http://schemas.openxmlformats.org/officeDocument/2006/relationships/image" Target="../media/image142.wmf"/><Relationship Id="rId3" Type="http://schemas.openxmlformats.org/officeDocument/2006/relationships/image" Target="../media/image141.wmf"/><Relationship Id="rId2" Type="http://schemas.openxmlformats.org/officeDocument/2006/relationships/image" Target="../media/image140.wmf"/><Relationship Id="rId1" Type="http://schemas.openxmlformats.org/officeDocument/2006/relationships/image" Target="../media/image139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wmf"/><Relationship Id="rId1" Type="http://schemas.openxmlformats.org/officeDocument/2006/relationships/image" Target="../media/image15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4" Type="http://schemas.openxmlformats.org/officeDocument/2006/relationships/image" Target="../media/image27.wmf"/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5" Type="http://schemas.openxmlformats.org/officeDocument/2006/relationships/image" Target="../media/image48.wmf"/><Relationship Id="rId4" Type="http://schemas.openxmlformats.org/officeDocument/2006/relationships/image" Target="../media/image47.wmf"/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C65A5-3C76-4FFB-AEB3-DED5D59502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B41C7-D449-48B6-9585-D7EE36D7119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B41C7-D449-48B6-9585-D7EE36D711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B41C7-D449-48B6-9585-D7EE36D711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B41C7-D449-48B6-9585-D7EE36D711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B41C7-D449-48B6-9585-D7EE36D711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B41C7-D449-48B6-9585-D7EE36D711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279525"/>
            <a:ext cx="5283200" cy="4897438"/>
          </a:xfrm>
        </p:spPr>
        <p:txBody>
          <a:bodyPr/>
          <a:lstStyle>
            <a:lvl1pPr marL="228600" indent="-360045"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tx2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79525"/>
            <a:ext cx="5681133" cy="4897438"/>
          </a:xfrm>
        </p:spPr>
        <p:txBody>
          <a:bodyPr/>
          <a:lstStyle>
            <a:lvl1pPr marL="228600" indent="-360045"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tx2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133" y="1619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8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269207"/>
            <a:ext cx="5342467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8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33" y="1881189"/>
            <a:ext cx="5342467" cy="4308473"/>
          </a:xfrm>
        </p:spPr>
        <p:txBody>
          <a:bodyPr/>
          <a:lstStyle>
            <a:lvl1pPr marL="228600" indent="-360045">
              <a:buFont typeface="Wingdings" panose="05000000000000000000" pitchFamily="2" charset="2"/>
              <a:buChar char="p"/>
              <a:defRPr baseline="0">
                <a:latin typeface="Verdana" panose="020B08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8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8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8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8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269207"/>
            <a:ext cx="57404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8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1881189"/>
            <a:ext cx="5740400" cy="4308473"/>
          </a:xfrm>
        </p:spPr>
        <p:txBody>
          <a:bodyPr/>
          <a:lstStyle>
            <a:lvl1pPr marL="228600" indent="-360045">
              <a:buFont typeface="Wingdings" panose="05000000000000000000" pitchFamily="2" charset="2"/>
              <a:buChar char="p"/>
              <a:defRPr baseline="0">
                <a:latin typeface="Verdana" panose="020B08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8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8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8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8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fld id="{DD087ABC-C147-4608-9421-DC913BD457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fld id="{DE0B59AC-3424-42EB-B3D4-DEBEAAEEC0D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133" y="1619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8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</a:fld>
            <a:endParaRPr lang="zh-CN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7133" y="1619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8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347133" y="50800"/>
            <a:ext cx="9592733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050917"/>
            <a:ext cx="1150620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41626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500" baseline="0">
                <a:solidFill>
                  <a:schemeClr val="tx2"/>
                </a:solidFill>
                <a:latin typeface="Verdana" panose="020B08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41626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8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33" y="42864"/>
            <a:ext cx="10515600" cy="777874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8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133" y="1158536"/>
            <a:ext cx="11489267" cy="4930775"/>
          </a:xfrm>
          <a:ln>
            <a:noFill/>
          </a:ln>
        </p:spPr>
        <p:txBody>
          <a:bodyPr tIns="46800"/>
          <a:lstStyle>
            <a:lvl1pPr marL="228600" indent="-360045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8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8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8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8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9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3" y="50800"/>
            <a:ext cx="9592733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47133" y="1149013"/>
            <a:ext cx="11506200" cy="457200"/>
          </a:xfrm>
        </p:spPr>
        <p:txBody>
          <a:bodyPr>
            <a:normAutofit/>
          </a:bodyPr>
          <a:lstStyle>
            <a:lvl1pPr marL="0" indent="0">
              <a:buFont typeface="Arial" panose="020B0604020202090204" pitchFamily="34" charset="0"/>
              <a:buNone/>
              <a:defRPr sz="3000" baseline="0">
                <a:solidFill>
                  <a:schemeClr val="tx2"/>
                </a:solidFill>
                <a:latin typeface="Verdana" panose="020B08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47133" y="1720513"/>
            <a:ext cx="1150620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171237"/>
            <a:ext cx="5283200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71237"/>
            <a:ext cx="5681133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133" y="603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8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112791"/>
            <a:ext cx="5342467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8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33" y="1724773"/>
            <a:ext cx="5342467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8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8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8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8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8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112791"/>
            <a:ext cx="57404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8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1724773"/>
            <a:ext cx="5740400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8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8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8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8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8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8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8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3" y="152400"/>
            <a:ext cx="9592733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D087ABC-C147-4608-9421-DC913BD457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E0B59AC-3424-42EB-B3D4-DEBEAAEEC0D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47133" y="1257300"/>
            <a:ext cx="11506200" cy="457200"/>
          </a:xfrm>
        </p:spPr>
        <p:txBody>
          <a:bodyPr>
            <a:normAutofit/>
          </a:bodyPr>
          <a:lstStyle>
            <a:lvl1pPr marL="0" indent="0">
              <a:buFont typeface="Arial" panose="020B0604020202090204" pitchFamily="34" charset="0"/>
              <a:buNone/>
              <a:defRPr sz="3000" baseline="0">
                <a:solidFill>
                  <a:schemeClr val="tx2"/>
                </a:solidFill>
                <a:latin typeface="Verdana" panose="020B08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47133" y="1828800"/>
            <a:ext cx="11506200" cy="43434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3.jpe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050917"/>
            <a:ext cx="1150620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347133" y="50800"/>
            <a:ext cx="9592733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8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45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804030504040204" pitchFamily="34" charset="0"/>
          <a:ea typeface="幼圆" panose="02010509060101010101" pitchFamily="49" charset="-122"/>
          <a:cs typeface="+mn-cs"/>
        </a:defRPr>
      </a:lvl1pPr>
      <a:lvl2pPr marL="6858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804030504040204" pitchFamily="34" charset="0"/>
          <a:ea typeface="幼圆" panose="02010509060101010101" pitchFamily="49" charset="-122"/>
          <a:cs typeface="+mn-cs"/>
        </a:defRPr>
      </a:lvl2pPr>
      <a:lvl3pPr marL="11430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804030504040204" pitchFamily="34" charset="0"/>
          <a:ea typeface="幼圆" panose="02010509060101010101" pitchFamily="49" charset="-122"/>
          <a:cs typeface="+mn-cs"/>
        </a:defRPr>
      </a:lvl3pPr>
      <a:lvl4pPr marL="16002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804030504040204" pitchFamily="34" charset="0"/>
          <a:ea typeface="幼圆" panose="02010509060101010101" pitchFamily="49" charset="-122"/>
          <a:cs typeface="+mn-cs"/>
        </a:defRPr>
      </a:lvl4pPr>
      <a:lvl5pPr marL="20574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8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.bin"/><Relationship Id="rId8" Type="http://schemas.openxmlformats.org/officeDocument/2006/relationships/image" Target="../media/image47.wmf"/><Relationship Id="rId7" Type="http://schemas.openxmlformats.org/officeDocument/2006/relationships/oleObject" Target="../embeddings/oleObject26.bin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21.wmf"/><Relationship Id="rId3" Type="http://schemas.openxmlformats.org/officeDocument/2006/relationships/oleObject" Target="../embeddings/oleObject24.bin"/><Relationship Id="rId2" Type="http://schemas.openxmlformats.org/officeDocument/2006/relationships/image" Target="../media/image20.wmf"/><Relationship Id="rId12" Type="http://schemas.openxmlformats.org/officeDocument/2006/relationships/vmlDrawing" Target="../drawings/vmlDrawing7.v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48.wmf"/><Relationship Id="rId1" Type="http://schemas.openxmlformats.org/officeDocument/2006/relationships/oleObject" Target="../embeddings/oleObject23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wmf"/><Relationship Id="rId8" Type="http://schemas.openxmlformats.org/officeDocument/2006/relationships/oleObject" Target="../embeddings/oleObject30.bin"/><Relationship Id="rId7" Type="http://schemas.openxmlformats.org/officeDocument/2006/relationships/image" Target="../media/image56.wmf"/><Relationship Id="rId6" Type="http://schemas.openxmlformats.org/officeDocument/2006/relationships/oleObject" Target="../embeddings/oleObject29.bin"/><Relationship Id="rId5" Type="http://schemas.openxmlformats.org/officeDocument/2006/relationships/image" Target="../media/image55.wmf"/><Relationship Id="rId4" Type="http://schemas.openxmlformats.org/officeDocument/2006/relationships/oleObject" Target="../embeddings/oleObject28.bin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1" Type="http://schemas.openxmlformats.org/officeDocument/2006/relationships/vmlDrawing" Target="../drawings/vmlDrawing8.v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image" Target="../media/image60.png"/><Relationship Id="rId7" Type="http://schemas.openxmlformats.org/officeDocument/2006/relationships/image" Target="../media/image54.png"/><Relationship Id="rId6" Type="http://schemas.openxmlformats.org/officeDocument/2006/relationships/image" Target="../media/image59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33.bin"/><Relationship Id="rId3" Type="http://schemas.openxmlformats.org/officeDocument/2006/relationships/oleObject" Target="../embeddings/oleObject32.bin"/><Relationship Id="rId2" Type="http://schemas.openxmlformats.org/officeDocument/2006/relationships/image" Target="../media/image55.wmf"/><Relationship Id="rId13" Type="http://schemas.openxmlformats.org/officeDocument/2006/relationships/vmlDrawing" Target="../drawings/vmlDrawing9.vml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63.png"/><Relationship Id="rId10" Type="http://schemas.openxmlformats.org/officeDocument/2006/relationships/image" Target="../media/image62.png"/><Relationship Id="rId1" Type="http://schemas.openxmlformats.org/officeDocument/2006/relationships/oleObject" Target="../embeddings/oleObject31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.bin"/><Relationship Id="rId8" Type="http://schemas.openxmlformats.org/officeDocument/2006/relationships/image" Target="../media/image67.wmf"/><Relationship Id="rId7" Type="http://schemas.openxmlformats.org/officeDocument/2006/relationships/oleObject" Target="../embeddings/oleObject37.bin"/><Relationship Id="rId6" Type="http://schemas.openxmlformats.org/officeDocument/2006/relationships/image" Target="../media/image66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65.wmf"/><Relationship Id="rId3" Type="http://schemas.openxmlformats.org/officeDocument/2006/relationships/oleObject" Target="../embeddings/oleObject35.bin"/><Relationship Id="rId2" Type="http://schemas.openxmlformats.org/officeDocument/2006/relationships/image" Target="../media/image64.wmf"/><Relationship Id="rId12" Type="http://schemas.openxmlformats.org/officeDocument/2006/relationships/vmlDrawing" Target="../drawings/vmlDrawing10.vml"/><Relationship Id="rId11" Type="http://schemas.openxmlformats.org/officeDocument/2006/relationships/slideLayout" Target="../slideLayouts/slideLayout3.xml"/><Relationship Id="rId10" Type="http://schemas.openxmlformats.org/officeDocument/2006/relationships/oleObject" Target="../embeddings/oleObject39.bin"/><Relationship Id="rId1" Type="http://schemas.openxmlformats.org/officeDocument/2006/relationships/oleObject" Target="../embeddings/oleObject34.bin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1.v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70.wmf"/><Relationship Id="rId4" Type="http://schemas.openxmlformats.org/officeDocument/2006/relationships/oleObject" Target="../embeddings/oleObject41.bin"/><Relationship Id="rId3" Type="http://schemas.openxmlformats.org/officeDocument/2006/relationships/image" Target="../media/image69.wmf"/><Relationship Id="rId2" Type="http://schemas.openxmlformats.org/officeDocument/2006/relationships/oleObject" Target="../embeddings/oleObject40.bin"/><Relationship Id="rId1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2.v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72.wmf"/><Relationship Id="rId3" Type="http://schemas.openxmlformats.org/officeDocument/2006/relationships/oleObject" Target="../embeddings/oleObject43.bin"/><Relationship Id="rId2" Type="http://schemas.openxmlformats.org/officeDocument/2006/relationships/image" Target="../media/image71.wmf"/><Relationship Id="rId1" Type="http://schemas.openxmlformats.org/officeDocument/2006/relationships/oleObject" Target="../embeddings/oleObject42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78.svg"/><Relationship Id="rId7" Type="http://schemas.openxmlformats.org/officeDocument/2006/relationships/image" Target="../media/image77.png"/><Relationship Id="rId6" Type="http://schemas.openxmlformats.org/officeDocument/2006/relationships/image" Target="../media/image76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75.wmf"/><Relationship Id="rId3" Type="http://schemas.openxmlformats.org/officeDocument/2006/relationships/oleObject" Target="../embeddings/oleObject46.bin"/><Relationship Id="rId2" Type="http://schemas.openxmlformats.org/officeDocument/2006/relationships/image" Target="../media/image74.wmf"/><Relationship Id="rId10" Type="http://schemas.openxmlformats.org/officeDocument/2006/relationships/vmlDrawing" Target="../drawings/vmlDrawing13.vml"/><Relationship Id="rId1" Type="http://schemas.openxmlformats.org/officeDocument/2006/relationships/oleObject" Target="../embeddings/oleObject45.bin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4.v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0.wmf"/><Relationship Id="rId2" Type="http://schemas.openxmlformats.org/officeDocument/2006/relationships/oleObject" Target="../embeddings/oleObject48.bin"/><Relationship Id="rId1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5.v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81.wmf"/><Relationship Id="rId3" Type="http://schemas.openxmlformats.org/officeDocument/2006/relationships/oleObject" Target="../embeddings/oleObject50.bin"/><Relationship Id="rId2" Type="http://schemas.openxmlformats.org/officeDocument/2006/relationships/image" Target="../media/image80.wmf"/><Relationship Id="rId1" Type="http://schemas.openxmlformats.org/officeDocument/2006/relationships/oleObject" Target="../embeddings/oleObject49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6.v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84.wmf"/><Relationship Id="rId3" Type="http://schemas.openxmlformats.org/officeDocument/2006/relationships/oleObject" Target="../embeddings/oleObject53.bin"/><Relationship Id="rId2" Type="http://schemas.openxmlformats.org/officeDocument/2006/relationships/image" Target="../media/image83.wmf"/><Relationship Id="rId1" Type="http://schemas.openxmlformats.org/officeDocument/2006/relationships/oleObject" Target="../embeddings/oleObject52.bin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7.v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87.wmf"/><Relationship Id="rId3" Type="http://schemas.openxmlformats.org/officeDocument/2006/relationships/oleObject" Target="../embeddings/oleObject56.bin"/><Relationship Id="rId2" Type="http://schemas.openxmlformats.org/officeDocument/2006/relationships/image" Target="../media/image86.wmf"/><Relationship Id="rId1" Type="http://schemas.openxmlformats.org/officeDocument/2006/relationships/oleObject" Target="../embeddings/oleObject55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1.bin"/><Relationship Id="rId8" Type="http://schemas.openxmlformats.org/officeDocument/2006/relationships/image" Target="../media/image91.wmf"/><Relationship Id="rId7" Type="http://schemas.openxmlformats.org/officeDocument/2006/relationships/oleObject" Target="../embeddings/oleObject60.bin"/><Relationship Id="rId6" Type="http://schemas.openxmlformats.org/officeDocument/2006/relationships/image" Target="../media/image90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89.wmf"/><Relationship Id="rId3" Type="http://schemas.openxmlformats.org/officeDocument/2006/relationships/oleObject" Target="../embeddings/oleObject58.bin"/><Relationship Id="rId2" Type="http://schemas.openxmlformats.org/officeDocument/2006/relationships/image" Target="../media/image88.wmf"/><Relationship Id="rId17" Type="http://schemas.openxmlformats.org/officeDocument/2006/relationships/vmlDrawing" Target="../drawings/vmlDrawing18.vml"/><Relationship Id="rId16" Type="http://schemas.openxmlformats.org/officeDocument/2006/relationships/slideLayout" Target="../slideLayouts/slideLayout3.xml"/><Relationship Id="rId15" Type="http://schemas.openxmlformats.org/officeDocument/2006/relationships/image" Target="../media/image95.png"/><Relationship Id="rId14" Type="http://schemas.openxmlformats.org/officeDocument/2006/relationships/image" Target="../media/image94.wmf"/><Relationship Id="rId13" Type="http://schemas.openxmlformats.org/officeDocument/2006/relationships/oleObject" Target="../embeddings/oleObject63.bin"/><Relationship Id="rId12" Type="http://schemas.openxmlformats.org/officeDocument/2006/relationships/image" Target="../media/image93.wmf"/><Relationship Id="rId11" Type="http://schemas.openxmlformats.org/officeDocument/2006/relationships/oleObject" Target="../embeddings/oleObject62.bin"/><Relationship Id="rId10" Type="http://schemas.openxmlformats.org/officeDocument/2006/relationships/image" Target="../media/image92.wmf"/><Relationship Id="rId1" Type="http://schemas.openxmlformats.org/officeDocument/2006/relationships/oleObject" Target="../embeddings/oleObject57.bin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9.v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99.wmf"/><Relationship Id="rId4" Type="http://schemas.openxmlformats.org/officeDocument/2006/relationships/oleObject" Target="../embeddings/oleObject64.bin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0.v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02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101.wmf"/><Relationship Id="rId3" Type="http://schemas.openxmlformats.org/officeDocument/2006/relationships/oleObject" Target="../embeddings/oleObject66.bin"/><Relationship Id="rId2" Type="http://schemas.openxmlformats.org/officeDocument/2006/relationships/image" Target="../media/image100.wmf"/><Relationship Id="rId1" Type="http://schemas.openxmlformats.org/officeDocument/2006/relationships/oleObject" Target="../embeddings/oleObject65.bin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1.v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02.wmf"/><Relationship Id="rId2" Type="http://schemas.openxmlformats.org/officeDocument/2006/relationships/oleObject" Target="../embeddings/oleObject68.bin"/><Relationship Id="rId1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2.v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04.png"/><Relationship Id="rId2" Type="http://schemas.openxmlformats.org/officeDocument/2006/relationships/image" Target="../media/image102.wmf"/><Relationship Id="rId1" Type="http://schemas.openxmlformats.org/officeDocument/2006/relationships/oleObject" Target="../embeddings/oleObject69.bin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4.bin"/><Relationship Id="rId8" Type="http://schemas.openxmlformats.org/officeDocument/2006/relationships/image" Target="../media/image114.wmf"/><Relationship Id="rId7" Type="http://schemas.openxmlformats.org/officeDocument/2006/relationships/oleObject" Target="../embeddings/oleObject73.bin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112.wmf"/><Relationship Id="rId3" Type="http://schemas.openxmlformats.org/officeDocument/2006/relationships/oleObject" Target="../embeddings/oleObject71.bin"/><Relationship Id="rId21" Type="http://schemas.openxmlformats.org/officeDocument/2006/relationships/notesSlide" Target="../notesSlides/notesSlide3.xml"/><Relationship Id="rId20" Type="http://schemas.openxmlformats.org/officeDocument/2006/relationships/vmlDrawing" Target="../drawings/vmlDrawing23.vml"/><Relationship Id="rId2" Type="http://schemas.openxmlformats.org/officeDocument/2006/relationships/image" Target="../media/image111.wmf"/><Relationship Id="rId19" Type="http://schemas.openxmlformats.org/officeDocument/2006/relationships/slideLayout" Target="../slideLayouts/slideLayout3.xml"/><Relationship Id="rId18" Type="http://schemas.openxmlformats.org/officeDocument/2006/relationships/oleObject" Target="../embeddings/oleObject79.bin"/><Relationship Id="rId17" Type="http://schemas.openxmlformats.org/officeDocument/2006/relationships/oleObject" Target="../embeddings/oleObject78.bin"/><Relationship Id="rId16" Type="http://schemas.openxmlformats.org/officeDocument/2006/relationships/image" Target="../media/image17.wmf"/><Relationship Id="rId15" Type="http://schemas.openxmlformats.org/officeDocument/2006/relationships/oleObject" Target="../embeddings/oleObject77.bin"/><Relationship Id="rId14" Type="http://schemas.openxmlformats.org/officeDocument/2006/relationships/image" Target="../media/image117.wmf"/><Relationship Id="rId13" Type="http://schemas.openxmlformats.org/officeDocument/2006/relationships/oleObject" Target="../embeddings/oleObject76.bin"/><Relationship Id="rId12" Type="http://schemas.openxmlformats.org/officeDocument/2006/relationships/image" Target="../media/image116.wmf"/><Relationship Id="rId11" Type="http://schemas.openxmlformats.org/officeDocument/2006/relationships/oleObject" Target="../embeddings/oleObject75.bin"/><Relationship Id="rId10" Type="http://schemas.openxmlformats.org/officeDocument/2006/relationships/image" Target="../media/image115.wmf"/><Relationship Id="rId1" Type="http://schemas.openxmlformats.org/officeDocument/2006/relationships/oleObject" Target="../embeddings/oleObject70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4.v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119.wmf"/><Relationship Id="rId3" Type="http://schemas.openxmlformats.org/officeDocument/2006/relationships/oleObject" Target="../embeddings/oleObject81.bin"/><Relationship Id="rId2" Type="http://schemas.openxmlformats.org/officeDocument/2006/relationships/image" Target="../media/image118.wmf"/><Relationship Id="rId1" Type="http://schemas.openxmlformats.org/officeDocument/2006/relationships/oleObject" Target="../embeddings/oleObject80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5.v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24.png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122.wmf"/><Relationship Id="rId3" Type="http://schemas.openxmlformats.org/officeDocument/2006/relationships/oleObject" Target="../embeddings/oleObject84.bin"/><Relationship Id="rId2" Type="http://schemas.openxmlformats.org/officeDocument/2006/relationships/image" Target="../media/image121.wmf"/><Relationship Id="rId1" Type="http://schemas.openxmlformats.org/officeDocument/2006/relationships/oleObject" Target="../embeddings/oleObject83.bin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28.png"/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6.v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33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132.png"/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37.wmf"/><Relationship Id="rId7" Type="http://schemas.openxmlformats.org/officeDocument/2006/relationships/oleObject" Target="../embeddings/oleObject90.bin"/><Relationship Id="rId6" Type="http://schemas.openxmlformats.org/officeDocument/2006/relationships/image" Target="../media/image136.w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135.wmf"/><Relationship Id="rId3" Type="http://schemas.openxmlformats.org/officeDocument/2006/relationships/oleObject" Target="../embeddings/oleObject88.bin"/><Relationship Id="rId2" Type="http://schemas.openxmlformats.org/officeDocument/2006/relationships/image" Target="../media/image134.wmf"/><Relationship Id="rId10" Type="http://schemas.openxmlformats.org/officeDocument/2006/relationships/vmlDrawing" Target="../drawings/vmlDrawing27.vml"/><Relationship Id="rId1" Type="http://schemas.openxmlformats.org/officeDocument/2006/relationships/oleObject" Target="../embeddings/oleObject87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8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5.bin"/><Relationship Id="rId8" Type="http://schemas.openxmlformats.org/officeDocument/2006/relationships/image" Target="../media/image142.wmf"/><Relationship Id="rId7" Type="http://schemas.openxmlformats.org/officeDocument/2006/relationships/oleObject" Target="../embeddings/oleObject94.bin"/><Relationship Id="rId6" Type="http://schemas.openxmlformats.org/officeDocument/2006/relationships/image" Target="../media/image141.w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140.wmf"/><Relationship Id="rId3" Type="http://schemas.openxmlformats.org/officeDocument/2006/relationships/oleObject" Target="../embeddings/oleObject92.bin"/><Relationship Id="rId21" Type="http://schemas.openxmlformats.org/officeDocument/2006/relationships/notesSlide" Target="../notesSlides/notesSlide4.xml"/><Relationship Id="rId20" Type="http://schemas.openxmlformats.org/officeDocument/2006/relationships/vmlDrawing" Target="../drawings/vmlDrawing28.vml"/><Relationship Id="rId2" Type="http://schemas.openxmlformats.org/officeDocument/2006/relationships/image" Target="../media/image139.wmf"/><Relationship Id="rId19" Type="http://schemas.openxmlformats.org/officeDocument/2006/relationships/slideLayout" Target="../slideLayouts/slideLayout3.xml"/><Relationship Id="rId18" Type="http://schemas.openxmlformats.org/officeDocument/2006/relationships/image" Target="../media/image151.png"/><Relationship Id="rId17" Type="http://schemas.openxmlformats.org/officeDocument/2006/relationships/image" Target="../media/image150.png"/><Relationship Id="rId16" Type="http://schemas.openxmlformats.org/officeDocument/2006/relationships/image" Target="../media/image149.svg"/><Relationship Id="rId15" Type="http://schemas.openxmlformats.org/officeDocument/2006/relationships/image" Target="../media/image148.png"/><Relationship Id="rId14" Type="http://schemas.openxmlformats.org/officeDocument/2006/relationships/image" Target="../media/image147.svg"/><Relationship Id="rId13" Type="http://schemas.openxmlformats.org/officeDocument/2006/relationships/image" Target="../media/image146.png"/><Relationship Id="rId12" Type="http://schemas.openxmlformats.org/officeDocument/2006/relationships/image" Target="../media/image145.svg"/><Relationship Id="rId11" Type="http://schemas.openxmlformats.org/officeDocument/2006/relationships/image" Target="../media/image144.png"/><Relationship Id="rId10" Type="http://schemas.openxmlformats.org/officeDocument/2006/relationships/image" Target="../media/image143.wmf"/><Relationship Id="rId1" Type="http://schemas.openxmlformats.org/officeDocument/2006/relationships/oleObject" Target="../embeddings/oleObject91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14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1.wmf"/><Relationship Id="rId16" Type="http://schemas.openxmlformats.org/officeDocument/2006/relationships/vmlDrawing" Target="../drawings/vmlDrawing1.vml"/><Relationship Id="rId15" Type="http://schemas.openxmlformats.org/officeDocument/2006/relationships/slideLayout" Target="../slideLayouts/slideLayout3.xml"/><Relationship Id="rId14" Type="http://schemas.openxmlformats.org/officeDocument/2006/relationships/image" Target="../media/image17.w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16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15.wmf"/><Relationship Id="rId1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3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9.vml"/><Relationship Id="rId6" Type="http://schemas.openxmlformats.org/officeDocument/2006/relationships/slideLayout" Target="../slideLayouts/slideLayout3.xml"/><Relationship Id="rId5" Type="http://schemas.openxmlformats.org/officeDocument/2006/relationships/oleObject" Target="../embeddings/oleObject98.bin"/><Relationship Id="rId4" Type="http://schemas.openxmlformats.org/officeDocument/2006/relationships/image" Target="../media/image155.wmf"/><Relationship Id="rId3" Type="http://schemas.openxmlformats.org/officeDocument/2006/relationships/oleObject" Target="../embeddings/oleObject97.bin"/><Relationship Id="rId2" Type="http://schemas.openxmlformats.org/officeDocument/2006/relationships/image" Target="../media/image154.wmf"/><Relationship Id="rId1" Type="http://schemas.openxmlformats.org/officeDocument/2006/relationships/oleObject" Target="../embeddings/oleObject96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9.png"/><Relationship Id="rId2" Type="http://schemas.openxmlformats.org/officeDocument/2006/relationships/image" Target="../media/image18.wmf"/><Relationship Id="rId1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1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20.wmf"/><Relationship Id="rId1" Type="http://schemas.openxmlformats.org/officeDocument/2006/relationships/oleObject" Target="../embeddings/oleObject9.bin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4.png"/><Relationship Id="rId2" Type="http://schemas.openxmlformats.org/officeDocument/2006/relationships/image" Target="../media/image23.wmf"/><Relationship Id="rId1" Type="http://schemas.openxmlformats.org/officeDocument/2006/relationships/oleObject" Target="../embeddings/oleObject12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8" Type="http://schemas.openxmlformats.org/officeDocument/2006/relationships/image" Target="../media/image28.w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6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25.wmf"/><Relationship Id="rId18" Type="http://schemas.openxmlformats.org/officeDocument/2006/relationships/vmlDrawing" Target="../drawings/vmlDrawing5.vml"/><Relationship Id="rId17" Type="http://schemas.openxmlformats.org/officeDocument/2006/relationships/slideLayout" Target="../slideLayouts/slideLayout3.xml"/><Relationship Id="rId16" Type="http://schemas.openxmlformats.org/officeDocument/2006/relationships/image" Target="../media/image34.png"/><Relationship Id="rId15" Type="http://schemas.openxmlformats.org/officeDocument/2006/relationships/image" Target="../media/image33.png"/><Relationship Id="rId14" Type="http://schemas.openxmlformats.org/officeDocument/2006/relationships/image" Target="../media/image32.svg"/><Relationship Id="rId13" Type="http://schemas.openxmlformats.org/officeDocument/2006/relationships/image" Target="../media/image31.png"/><Relationship Id="rId12" Type="http://schemas.openxmlformats.org/officeDocument/2006/relationships/image" Target="../media/image30.wmf"/><Relationship Id="rId11" Type="http://schemas.openxmlformats.org/officeDocument/2006/relationships/oleObject" Target="../embeddings/oleObject18.bin"/><Relationship Id="rId10" Type="http://schemas.openxmlformats.org/officeDocument/2006/relationships/image" Target="../media/image29.wmf"/><Relationship Id="rId1" Type="http://schemas.openxmlformats.org/officeDocument/2006/relationships/oleObject" Target="../embeddings/oleObject13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27.wmf"/><Relationship Id="rId7" Type="http://schemas.openxmlformats.org/officeDocument/2006/relationships/oleObject" Target="../embeddings/oleObject22.bin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6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35.wmf"/><Relationship Id="rId10" Type="http://schemas.openxmlformats.org/officeDocument/2006/relationships/vmlDrawing" Target="../drawings/vmlDrawing6.vml"/><Relationship Id="rId1" Type="http://schemas.openxmlformats.org/officeDocument/2006/relationships/oleObject" Target="../embeddings/oleObject1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/>
          <p:nvPr/>
        </p:nvSpPr>
        <p:spPr>
          <a:xfrm>
            <a:off x="1892935" y="2091690"/>
            <a:ext cx="7687945" cy="25965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 anchor="ctr" anchorCtr="0"/>
          <a:lstStyle/>
          <a:p>
            <a:pPr algn="ctr" rtl="0" eaLnBrk="0">
              <a:lnSpc>
                <a:spcPct val="90000"/>
              </a:lnSpc>
            </a:pPr>
            <a:r>
              <a:rPr sz="3600" kern="0" spc="-140" dirty="0">
                <a:solidFill>
                  <a:schemeClr val="tx1">
                    <a:alpha val="100000"/>
                  </a:schemeClr>
                </a:solidFill>
                <a:effectLst/>
                <a:latin typeface="Times New Roman" panose="02020503050405090304" pitchFamily="18" charset="0"/>
                <a:ea typeface="PingFang SC" panose="020B0400000000000000" charset="-122"/>
                <a:cs typeface="Times New Roman" panose="02020503050405090304" pitchFamily="18" charset="0"/>
              </a:rPr>
              <a:t>Lesson</a:t>
            </a:r>
            <a:r>
              <a:rPr lang="en-US" sz="3600" kern="0" spc="-140" dirty="0">
                <a:solidFill>
                  <a:schemeClr val="tx1">
                    <a:alpha val="100000"/>
                  </a:schemeClr>
                </a:solidFill>
                <a:effectLst/>
                <a:latin typeface="Times New Roman" panose="02020503050405090304" pitchFamily="18" charset="0"/>
                <a:ea typeface="PingFang SC" panose="020B0400000000000000" charset="-122"/>
                <a:cs typeface="Times New Roman" panose="02020503050405090304" pitchFamily="18" charset="0"/>
              </a:rPr>
              <a:t>3: </a:t>
            </a:r>
            <a:r>
              <a:rPr lang="en-US" altLang="zh-CN" sz="36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PingFang SC" panose="020B0400000000000000" charset="-122"/>
                <a:cs typeface="Times New Roman" panose="02020503050405090304" pitchFamily="18" charset="0"/>
              </a:rPr>
              <a:t>Linear Models</a:t>
            </a:r>
            <a:endParaRPr lang="en-US" altLang="zh-CN" sz="3600" dirty="0">
              <a:solidFill>
                <a:schemeClr val="tx1"/>
              </a:solidFill>
              <a:effectLst/>
              <a:latin typeface="Times New Roman" panose="02020503050405090304" pitchFamily="18" charset="0"/>
              <a:ea typeface="PingFang SC" panose="020B0400000000000000" charset="-122"/>
              <a:cs typeface="Times New Roman" panose="02020503050405090304" pitchFamily="18" charset="0"/>
            </a:endParaRPr>
          </a:p>
          <a:p>
            <a:pPr algn="ctr" rtl="0" eaLnBrk="0">
              <a:lnSpc>
                <a:spcPct val="90000"/>
              </a:lnSpc>
            </a:pPr>
            <a:endParaRPr lang="en-US" altLang="zh-CN" sz="3600" dirty="0">
              <a:solidFill>
                <a:schemeClr val="tx1"/>
              </a:solidFill>
              <a:effectLst/>
              <a:latin typeface="Times New Roman" panose="02020503050405090304" pitchFamily="18" charset="0"/>
              <a:ea typeface="PingFang SC" panose="020B0400000000000000" charset="-122"/>
              <a:cs typeface="Times New Roman" panose="02020503050405090304" pitchFamily="18" charset="0"/>
            </a:endParaRPr>
          </a:p>
          <a:p>
            <a:pPr algn="ctr" rtl="0" eaLnBrk="0">
              <a:lnSpc>
                <a:spcPct val="90000"/>
              </a:lnSpc>
            </a:pPr>
            <a:r>
              <a:rPr lang="en-US" altLang="zh-CN" sz="36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PingFang SC" panose="020B0400000000000000" charset="-122"/>
                <a:cs typeface="Times New Roman" panose="02020503050405090304" pitchFamily="18" charset="0"/>
              </a:rPr>
              <a:t>Instructor: Xiang Deng</a:t>
            </a:r>
            <a:endParaRPr lang="en-US" altLang="zh-CN" sz="3600" dirty="0">
              <a:solidFill>
                <a:schemeClr val="tx1"/>
              </a:solidFill>
              <a:effectLst/>
              <a:latin typeface="Times New Roman" panose="02020503050405090304" pitchFamily="18" charset="0"/>
              <a:ea typeface="PingFang SC" panose="020B0400000000000000" charset="-122"/>
              <a:cs typeface="Times New Roman" panose="02020503050405090304" pitchFamily="18" charset="0"/>
            </a:endParaRPr>
          </a:p>
          <a:p>
            <a:pPr algn="ctr" rtl="0" eaLnBrk="0">
              <a:lnSpc>
                <a:spcPct val="90000"/>
              </a:lnSpc>
            </a:pPr>
            <a:endParaRPr lang="en-US" altLang="zh-CN" sz="3600" dirty="0">
              <a:solidFill>
                <a:schemeClr val="tx1"/>
              </a:solidFill>
              <a:effectLst/>
              <a:latin typeface="Times New Roman" panose="02020503050405090304" pitchFamily="18" charset="0"/>
              <a:ea typeface="PingFang SC" panose="020B0400000000000000" charset="-122"/>
              <a:cs typeface="Times New Roman" panose="02020503050405090304" pitchFamily="18" charset="0"/>
            </a:endParaRPr>
          </a:p>
          <a:p>
            <a:pPr algn="ctr" rtl="0" eaLnBrk="0">
              <a:lnSpc>
                <a:spcPct val="90000"/>
              </a:lnSpc>
            </a:pPr>
            <a:r>
              <a:rPr lang="en-US" altLang="zh-CN" sz="360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PingFang SC" panose="020B0400000000000000" charset="-122"/>
                <a:cs typeface="Times New Roman" panose="02020503050405090304" pitchFamily="18" charset="0"/>
              </a:rPr>
              <a:t>2025.10.10</a:t>
            </a:r>
            <a:endParaRPr lang="en-US" altLang="zh-CN" sz="3600" dirty="0">
              <a:solidFill>
                <a:schemeClr val="tx1"/>
              </a:solidFill>
              <a:effectLst/>
              <a:latin typeface="Times New Roman" panose="02020503050405090304" pitchFamily="18" charset="0"/>
              <a:ea typeface="PingFang SC" panose="020B0400000000000000" charset="-122"/>
              <a:cs typeface="Times New Roman" panose="02020503050405090304" pitchFamily="18" charset="0"/>
            </a:endParaRPr>
          </a:p>
        </p:txBody>
      </p:sp>
      <p:sp>
        <p:nvSpPr>
          <p:cNvPr id="4" name="path 4"/>
          <p:cNvSpPr/>
          <p:nvPr/>
        </p:nvSpPr>
        <p:spPr>
          <a:xfrm>
            <a:off x="4303204" y="4479321"/>
            <a:ext cx="3415190" cy="209170"/>
          </a:xfrm>
          <a:custGeom>
            <a:avLst/>
            <a:gdLst/>
            <a:ahLst/>
            <a:cxnLst/>
            <a:rect l="0" t="0" r="0" b="0"/>
            <a:pathLst>
              <a:path w="7171" h="439">
                <a:moveTo>
                  <a:pt x="15" y="15"/>
                </a:moveTo>
                <a:lnTo>
                  <a:pt x="15" y="15"/>
                </a:lnTo>
                <a:lnTo>
                  <a:pt x="15" y="15"/>
                </a:lnTo>
                <a:lnTo>
                  <a:pt x="15" y="15"/>
                </a:lnTo>
                <a:lnTo>
                  <a:pt x="15" y="15"/>
                </a:lnTo>
                <a:lnTo>
                  <a:pt x="15" y="15"/>
                </a:lnTo>
                <a:lnTo>
                  <a:pt x="15" y="15"/>
                </a:lnTo>
                <a:lnTo>
                  <a:pt x="15" y="15"/>
                </a:lnTo>
                <a:lnTo>
                  <a:pt x="15" y="15"/>
                </a:lnTo>
                <a:lnTo>
                  <a:pt x="15" y="30"/>
                </a:lnTo>
                <a:lnTo>
                  <a:pt x="15" y="30"/>
                </a:lnTo>
                <a:moveTo>
                  <a:pt x="7155" y="424"/>
                </a:moveTo>
                <a:lnTo>
                  <a:pt x="7155" y="424"/>
                </a:lnTo>
                <a:lnTo>
                  <a:pt x="7156" y="424"/>
                </a:lnTo>
              </a:path>
            </a:pathLst>
          </a:custGeom>
          <a:noFill/>
          <a:ln w="19051" cap="rnd">
            <a:solidFill>
              <a:srgbClr val="FF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/>
          <p:cNvSpPr>
            <a:spLocks noGrp="1"/>
          </p:cNvSpPr>
          <p:nvPr>
            <p:ph type="title"/>
          </p:nvPr>
        </p:nvSpPr>
        <p:spPr>
          <a:xfrm>
            <a:off x="1784350" y="42864"/>
            <a:ext cx="8616950" cy="777874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Linear Regression - Least Square Method </a:t>
            </a:r>
            <a:endParaRPr lang="zh-CN" altLang="en-US" sz="2800" dirty="0"/>
          </a:p>
        </p:txBody>
      </p:sp>
      <p:pic>
        <p:nvPicPr>
          <p:cNvPr id="14" name="图片 13" descr="截屏2025-10-09 22.04.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310" y="898525"/>
            <a:ext cx="3044190" cy="935355"/>
          </a:xfrm>
          <a:prstGeom prst="rect">
            <a:avLst/>
          </a:prstGeom>
        </p:spPr>
      </p:pic>
      <p:pic>
        <p:nvPicPr>
          <p:cNvPr id="16" name="图片 15" descr="截屏2025-10-09 22.05.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" y="2775585"/>
            <a:ext cx="5275580" cy="2846705"/>
          </a:xfrm>
          <a:prstGeom prst="rect">
            <a:avLst/>
          </a:prstGeom>
        </p:spPr>
      </p:pic>
      <p:pic>
        <p:nvPicPr>
          <p:cNvPr id="20" name="图片 19" descr="截屏2025-10-09 22.12.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420" y="5024120"/>
            <a:ext cx="5008880" cy="591820"/>
          </a:xfrm>
          <a:prstGeom prst="rect">
            <a:avLst/>
          </a:prstGeom>
        </p:spPr>
      </p:pic>
      <p:pic>
        <p:nvPicPr>
          <p:cNvPr id="21" name="图片 20" descr="截屏2025-10-09 22.12.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495" y="4433570"/>
            <a:ext cx="4465320" cy="584200"/>
          </a:xfrm>
          <a:prstGeom prst="rect">
            <a:avLst/>
          </a:prstGeom>
        </p:spPr>
      </p:pic>
      <p:pic>
        <p:nvPicPr>
          <p:cNvPr id="22" name="图片 21" descr="截屏2025-10-09 22.13.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1862455"/>
            <a:ext cx="2351405" cy="45974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614680" y="1729105"/>
            <a:ext cx="2766060" cy="754380"/>
            <a:chOff x="1622" y="3091"/>
            <a:chExt cx="4356" cy="1188"/>
          </a:xfrm>
        </p:grpSpPr>
        <p:pic>
          <p:nvPicPr>
            <p:cNvPr id="23" name="图片 22" descr="截屏2025-10-09 22.15.0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6" y="3091"/>
              <a:ext cx="3703" cy="1188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622" y="3331"/>
              <a:ext cx="10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0=</a:t>
              </a:r>
              <a:endParaRPr lang="en-US" altLang="zh-CN"/>
            </a:p>
          </p:txBody>
        </p:sp>
      </p:grpSp>
      <p:pic>
        <p:nvPicPr>
          <p:cNvPr id="25" name="图片 24" descr="截屏2025-10-09 22.16.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7625" y="1062990"/>
            <a:ext cx="2494280" cy="633095"/>
          </a:xfrm>
          <a:prstGeom prst="rect">
            <a:avLst/>
          </a:prstGeom>
        </p:spPr>
      </p:pic>
      <p:pic>
        <p:nvPicPr>
          <p:cNvPr id="26" name="图片 25" descr="截屏2025-10-09 22.17.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4955" y="3077845"/>
            <a:ext cx="3428365" cy="351155"/>
          </a:xfrm>
          <a:prstGeom prst="rect">
            <a:avLst/>
          </a:prstGeom>
        </p:spPr>
      </p:pic>
      <p:pic>
        <p:nvPicPr>
          <p:cNvPr id="28" name="图片 27" descr="截屏2025-10-09 22.21.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0090" y="5713730"/>
            <a:ext cx="3427730" cy="7696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Multivariate Linear Regression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784350" y="1266824"/>
            <a:ext cx="8616950" cy="4664193"/>
          </a:xfrm>
        </p:spPr>
        <p:txBody>
          <a:bodyPr>
            <a:normAutofit/>
          </a:bodyPr>
          <a:lstStyle/>
          <a:p>
            <a:r>
              <a:rPr lang="en-US" altLang="zh-CN" dirty="0"/>
              <a:t>Given a data set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 objective function of multivariate linear regression</a:t>
            </a:r>
            <a:endParaRPr lang="zh-CN" altLang="en-US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177170" y="1971283"/>
          <a:ext cx="491490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Formula" r:id="rId1" imgW="2457450" imgH="177800" progId="Equation.Ribbit">
                  <p:embed/>
                </p:oleObj>
              </mc:Choice>
              <mc:Fallback>
                <p:oleObj name="Formula" r:id="rId1" imgW="2457450" imgH="177800" progId="Equation.Ribbit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7170" y="1971283"/>
                        <a:ext cx="4914900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514180" y="2690114"/>
          <a:ext cx="277177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Formula" r:id="rId3" imgW="1397000" imgH="176530" progId="Equation.Ribbit">
                  <p:embed/>
                </p:oleObj>
              </mc:Choice>
              <mc:Fallback>
                <p:oleObj name="Formula" r:id="rId3" imgW="1397000" imgH="17653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4180" y="2690114"/>
                        <a:ext cx="2771775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484885" y="2711203"/>
          <a:ext cx="8255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Formula" r:id="rId5" imgW="417195" imgH="157480" progId="Equation.Ribbit">
                  <p:embed/>
                </p:oleObj>
              </mc:Choice>
              <mc:Fallback>
                <p:oleObj name="Formula" r:id="rId5" imgW="417195" imgH="15748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4885" y="2711203"/>
                        <a:ext cx="825500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442123" y="4534792"/>
          <a:ext cx="23368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Formula" r:id="rId7" imgW="1181100" imgH="186690" progId="Equation.Ribbit">
                  <p:embed/>
                </p:oleObj>
              </mc:Choice>
              <mc:Fallback>
                <p:oleObj name="Formula" r:id="rId7" imgW="1181100" imgH="186690" progId="Equation.Ribbit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2123" y="4534792"/>
                        <a:ext cx="23368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7157296" y="4545111"/>
          <a:ext cx="1360488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Formula" r:id="rId9" imgW="685800" imgH="176530" progId="Equation.Ribbit">
                  <p:embed/>
                </p:oleObj>
              </mc:Choice>
              <mc:Fallback>
                <p:oleObj name="Formula" r:id="rId9" imgW="685800" imgH="17653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7296" y="4545111"/>
                        <a:ext cx="1360488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827786" y="4462710"/>
            <a:ext cx="18049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such that</a:t>
            </a:r>
            <a:endParaRPr lang="zh-CN" altLang="en-US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Multivariate Linear Regression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784350" y="1266824"/>
            <a:ext cx="8616950" cy="4664193"/>
          </a:xfrm>
        </p:spPr>
        <p:txBody>
          <a:bodyPr>
            <a:normAutofit/>
          </a:bodyPr>
          <a:lstStyle/>
          <a:p>
            <a:r>
              <a:rPr lang="en-US" altLang="zh-CN" dirty="0"/>
              <a:t>Rewrite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14" name="图片 13" descr="截屏2025-10-07 17.27.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4350" y="1722755"/>
            <a:ext cx="8616950" cy="462915"/>
          </a:xfrm>
          <a:prstGeom prst="rect">
            <a:avLst/>
          </a:prstGeom>
        </p:spPr>
      </p:pic>
      <p:pic>
        <p:nvPicPr>
          <p:cNvPr id="15" name="图片 14" descr="截屏2025-10-07 17.30.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" y="2804160"/>
            <a:ext cx="4375785" cy="2037080"/>
          </a:xfrm>
          <a:prstGeom prst="rect">
            <a:avLst/>
          </a:prstGeom>
        </p:spPr>
      </p:pic>
      <p:pic>
        <p:nvPicPr>
          <p:cNvPr id="16" name="图片 15" descr="09ee5502-8853-48d0-b8b9-31317885a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350" y="4843145"/>
            <a:ext cx="6436360" cy="1400810"/>
          </a:xfrm>
          <a:prstGeom prst="rect">
            <a:avLst/>
          </a:prstGeom>
        </p:spPr>
      </p:pic>
      <p:sp>
        <p:nvSpPr>
          <p:cNvPr id="18" name="内容占位符 4"/>
          <p:cNvSpPr txBox="1"/>
          <p:nvPr/>
        </p:nvSpPr>
        <p:spPr>
          <a:xfrm>
            <a:off x="1784350" y="2341245"/>
            <a:ext cx="8616950" cy="463550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Least square method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Multivariate Linear Regression</a:t>
            </a:r>
            <a:endParaRPr lang="zh-CN" altLang="en-US" dirty="0"/>
          </a:p>
        </p:txBody>
      </p:sp>
      <p:pic>
        <p:nvPicPr>
          <p:cNvPr id="6" name="图片 5" descr="285be9e8-ef4f-4f1a-a8c3-74ccda2e19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4600" y="998855"/>
            <a:ext cx="3781425" cy="3095625"/>
          </a:xfrm>
          <a:prstGeom prst="rect">
            <a:avLst/>
          </a:prstGeom>
        </p:spPr>
      </p:pic>
      <p:pic>
        <p:nvPicPr>
          <p:cNvPr id="7" name="图片 6" descr="81655660-6258-4281-98e8-03535a95c4f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810" y="4271645"/>
            <a:ext cx="4471035" cy="690880"/>
          </a:xfrm>
          <a:prstGeom prst="rect">
            <a:avLst/>
          </a:prstGeom>
        </p:spPr>
      </p:pic>
      <p:pic>
        <p:nvPicPr>
          <p:cNvPr id="8" name="图片 7" descr="截屏2025-10-07 17.37.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975" y="5086350"/>
            <a:ext cx="3647440" cy="497840"/>
          </a:xfrm>
          <a:prstGeom prst="rect">
            <a:avLst/>
          </a:prstGeom>
        </p:spPr>
      </p:pic>
      <p:sp>
        <p:nvSpPr>
          <p:cNvPr id="5" name="TextBox 13"/>
          <p:cNvSpPr txBox="1"/>
          <p:nvPr/>
        </p:nvSpPr>
        <p:spPr>
          <a:xfrm>
            <a:off x="2016125" y="5129530"/>
            <a:ext cx="8194675" cy="778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dirty="0"/>
              <a:t>Let                                           and find the derivative with respect to    </a:t>
            </a:r>
            <a:endParaRPr lang="en-US" altLang="zh-CN" sz="2000" dirty="0"/>
          </a:p>
          <a:p>
            <a:r>
              <a:rPr lang="en-US" altLang="zh-CN" sz="2000" dirty="0"/>
              <a:t>   </a:t>
            </a:r>
            <a:endParaRPr lang="zh-CN" altLang="en-US" sz="2000" dirty="0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3486362" y="5530100"/>
          <a:ext cx="26352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Formula" r:id="rId4" imgW="981075" imgH="1200150" progId="Equation.Ribbit">
                  <p:embed/>
                </p:oleObj>
              </mc:Choice>
              <mc:Fallback>
                <p:oleObj name="Formula" r:id="rId4" imgW="981075" imgH="1200150" progId="Equation.Ribbit">
                  <p:embed/>
                  <p:pic>
                    <p:nvPicPr>
                      <p:cNvPr id="0" name="图片 9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362" y="5530100"/>
                        <a:ext cx="263525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875655" y="1079500"/>
          <a:ext cx="4471035" cy="1550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Formula" r:id="rId6" imgW="2932430" imgH="1022350" progId="Equation.Ribbit">
                  <p:embed/>
                </p:oleObj>
              </mc:Choice>
              <mc:Fallback>
                <p:oleObj name="Formula" r:id="rId6" imgW="2932430" imgH="102235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5655" y="1079500"/>
                        <a:ext cx="4471035" cy="15500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6456468" y="2887980"/>
          <a:ext cx="2465387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Formula" r:id="rId8" imgW="1243330" imgH="176530" progId="Equation.Ribbit">
                  <p:embed/>
                </p:oleObj>
              </mc:Choice>
              <mc:Fallback>
                <p:oleObj name="Formula" r:id="rId8" imgW="1243330" imgH="176530" progId="Equation.Ribbit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6468" y="2887980"/>
                        <a:ext cx="2465387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4"/>
          <p:cNvSpPr txBox="1"/>
          <p:nvPr/>
        </p:nvSpPr>
        <p:spPr>
          <a:xfrm>
            <a:off x="2036919" y="5332730"/>
            <a:ext cx="774457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The closed-form solution of     can be obtained by making the equation equal to 0.</a:t>
            </a:r>
            <a:endParaRPr lang="zh-CN" altLang="en-US" sz="2000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5727700" y="5398751"/>
          <a:ext cx="26352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Formula" r:id="rId1" imgW="981075" imgH="1200150" progId="Equation.Ribbit">
                  <p:embed/>
                </p:oleObj>
              </mc:Choice>
              <mc:Fallback>
                <p:oleObj name="Formula" r:id="rId1" imgW="981075" imgH="1200150" progId="Equation.Ribbit">
                  <p:embed/>
                  <p:pic>
                    <p:nvPicPr>
                      <p:cNvPr id="0" name="图片 92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7700" y="5398751"/>
                        <a:ext cx="263525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6526742" y="1410855"/>
          <a:ext cx="26352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Formula" r:id="rId3" imgW="981075" imgH="1200150" progId="Equation.Ribbit">
                  <p:embed/>
                </p:oleObj>
              </mc:Choice>
              <mc:Fallback>
                <p:oleObj name="Formula" r:id="rId3" imgW="981075" imgH="1200150" progId="Equation.Ribbit">
                  <p:embed/>
                  <p:pic>
                    <p:nvPicPr>
                      <p:cNvPr id="0" name="图片 9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6742" y="1410855"/>
                        <a:ext cx="263525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84350" y="43180"/>
            <a:ext cx="10117455" cy="777875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Multivariate Linear Regression - Least Square Method </a:t>
            </a:r>
            <a:endParaRPr lang="zh-CN" altLang="en-US" sz="2800" dirty="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007235" y="4519930"/>
          <a:ext cx="2799080" cy="643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Formula" r:id="rId4" imgW="1471930" imgH="342900" progId="Equation.Ribbit">
                  <p:embed/>
                </p:oleObj>
              </mc:Choice>
              <mc:Fallback>
                <p:oleObj name="Formula" r:id="rId4" imgW="1471930" imgH="34290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235" y="4519930"/>
                        <a:ext cx="2799080" cy="6432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 descr="截屏2025-10-07 17.38.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235" y="2634615"/>
            <a:ext cx="5776595" cy="488950"/>
          </a:xfrm>
          <a:prstGeom prst="rect">
            <a:avLst/>
          </a:prstGeom>
        </p:spPr>
      </p:pic>
      <p:sp>
        <p:nvSpPr>
          <p:cNvPr id="18" name="内容占位符 4"/>
          <p:cNvSpPr txBox="1"/>
          <p:nvPr/>
        </p:nvSpPr>
        <p:spPr>
          <a:xfrm>
            <a:off x="1784350" y="1349375"/>
            <a:ext cx="4742815" cy="463550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ym typeface="+mn-ea"/>
              </a:rPr>
              <a:t>The derivative with respect </a:t>
            </a:r>
            <a:r>
              <a:rPr lang="en-US" altLang="zh-CN">
                <a:sym typeface="+mn-ea"/>
              </a:rPr>
              <a:t>to </a:t>
            </a:r>
            <a:endParaRPr lang="en-US" dirty="0"/>
          </a:p>
        </p:txBody>
      </p:sp>
      <p:pic>
        <p:nvPicPr>
          <p:cNvPr id="17" name="图片 16" descr="截屏2025-10-07 17.37.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7235" y="2082165"/>
            <a:ext cx="3400425" cy="46418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7896860" y="1649095"/>
            <a:ext cx="2932430" cy="1431925"/>
            <a:chOff x="9661" y="5323"/>
            <a:chExt cx="4618" cy="2255"/>
          </a:xfrm>
        </p:grpSpPr>
        <p:pic>
          <p:nvPicPr>
            <p:cNvPr id="21" name="图片 20" descr="截屏2025-10-07 17.39.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24" y="6845"/>
              <a:ext cx="3340" cy="540"/>
            </a:xfrm>
            <a:prstGeom prst="rect">
              <a:avLst/>
            </a:prstGeom>
          </p:spPr>
        </p:pic>
        <p:pic>
          <p:nvPicPr>
            <p:cNvPr id="22" name="图片 21" descr="截屏2025-10-07 17.39.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31" y="6100"/>
              <a:ext cx="2540" cy="520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9661" y="5332"/>
              <a:ext cx="461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Recall Matrix transpose:</a:t>
              </a:r>
              <a:endParaRPr lang="en-US" altLang="zh-CN"/>
            </a:p>
          </p:txBody>
        </p:sp>
        <p:sp>
          <p:nvSpPr>
            <p:cNvPr id="24" name="矩形 23"/>
            <p:cNvSpPr/>
            <p:nvPr/>
          </p:nvSpPr>
          <p:spPr>
            <a:xfrm>
              <a:off x="9661" y="5323"/>
              <a:ext cx="4618" cy="2255"/>
            </a:xfrm>
            <a:prstGeom prst="rect">
              <a:avLst/>
            </a:pr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737985" y="3512185"/>
            <a:ext cx="3891280" cy="1431925"/>
            <a:chOff x="8211" y="4981"/>
            <a:chExt cx="6128" cy="2255"/>
          </a:xfrm>
        </p:grpSpPr>
        <p:grpSp>
          <p:nvGrpSpPr>
            <p:cNvPr id="25" name="组合 24"/>
            <p:cNvGrpSpPr/>
            <p:nvPr/>
          </p:nvGrpSpPr>
          <p:grpSpPr>
            <a:xfrm>
              <a:off x="8211" y="4981"/>
              <a:ext cx="6128" cy="2255"/>
              <a:chOff x="9661" y="5323"/>
              <a:chExt cx="6128" cy="2255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9661" y="5502"/>
                <a:ext cx="601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Recall  Matrix Differentiation:</a:t>
                </a:r>
                <a:endParaRPr lang="en-US" altLang="zh-CN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9661" y="5323"/>
                <a:ext cx="6128" cy="225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28" name="图片 27" descr="截屏2025-10-07 17.43.0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93" y="6045"/>
              <a:ext cx="5966" cy="788"/>
            </a:xfrm>
            <a:prstGeom prst="rect">
              <a:avLst/>
            </a:prstGeom>
          </p:spPr>
        </p:pic>
      </p:grpSp>
      <p:pic>
        <p:nvPicPr>
          <p:cNvPr id="29" name="图片 28" descr="截屏2025-10-07 17.47.5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6915" y="3302000"/>
            <a:ext cx="4539615" cy="10153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4"/>
          <p:cNvSpPr txBox="1"/>
          <p:nvPr/>
        </p:nvSpPr>
        <p:spPr>
          <a:xfrm>
            <a:off x="1776144" y="1290638"/>
            <a:ext cx="8383856" cy="5043050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        </a:t>
            </a:r>
            <a:r>
              <a:rPr lang="en-US" altLang="zh-CN" dirty="0"/>
              <a:t>is a full-rank matrix or a positive definite matrix,</a:t>
            </a:r>
            <a:r>
              <a:rPr lang="zh-CN" altLang="en-US" dirty="0"/>
              <a:t> </a:t>
            </a:r>
            <a:r>
              <a:rPr lang="en-US" altLang="zh-CN" dirty="0"/>
              <a:t>then by </a:t>
            </a:r>
            <a:r>
              <a:rPr lang="en-US" altLang="zh-CN">
                <a:sym typeface="+mn-ea"/>
              </a:rPr>
              <a:t>making the above equation equal to 0: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2000" dirty="0"/>
              <a:t>where</a:t>
            </a:r>
            <a:r>
              <a:rPr lang="zh-CN" altLang="en-US" sz="2000" dirty="0"/>
              <a:t>              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the inverse of</a:t>
            </a:r>
            <a:r>
              <a:rPr lang="zh-CN" altLang="en-US" sz="2000" dirty="0"/>
              <a:t>         </a:t>
            </a:r>
            <a:r>
              <a:rPr lang="en-US" altLang="zh-CN" sz="2000" dirty="0"/>
              <a:t>, the learned multivariate linear regression model is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zh-CN" altLang="en-US" dirty="0"/>
              <a:t>          </a:t>
            </a:r>
            <a:r>
              <a:rPr lang="en-US" altLang="zh-CN" dirty="0"/>
              <a:t>is often not full-rank</a:t>
            </a:r>
            <a:endParaRPr lang="en-US" altLang="zh-CN" dirty="0"/>
          </a:p>
          <a:p>
            <a:pPr lvl="1">
              <a:buClr>
                <a:schemeClr val="tx2"/>
              </a:buClr>
            </a:pPr>
            <a:r>
              <a:rPr lang="en-US" altLang="zh-CN" dirty="0"/>
              <a:t>introducing regularization.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462871" y="2164631"/>
          <a:ext cx="2679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Formula" r:id="rId1" imgW="1351280" imgH="233680" progId="Equation.Ribbit">
                  <p:embed/>
                </p:oleObj>
              </mc:Choice>
              <mc:Fallback>
                <p:oleObj name="Formula" r:id="rId1" imgW="1351280" imgH="23368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2871" y="2164631"/>
                        <a:ext cx="2679700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923540" y="2825750"/>
          <a:ext cx="1012190" cy="391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Formula" r:id="rId3" imgW="600710" imgH="233680" progId="Equation.Ribbit">
                  <p:embed/>
                </p:oleObj>
              </mc:Choice>
              <mc:Fallback>
                <p:oleObj name="Formula" r:id="rId3" imgW="600710" imgH="23368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3540" y="2825750"/>
                        <a:ext cx="1012190" cy="391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327275" y="1322388"/>
          <a:ext cx="6889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Formula" r:id="rId5" imgW="2600325" imgH="1314450" progId="Equation.Ribbit">
                  <p:embed/>
                </p:oleObj>
              </mc:Choice>
              <mc:Fallback>
                <p:oleObj name="Formula" r:id="rId5" imgW="2600325" imgH="1314450" progId="Equation.Ribbit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7275" y="1322388"/>
                        <a:ext cx="68897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4076315" y="3581959"/>
          <a:ext cx="3452812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Formula" r:id="rId7" imgW="1739900" imgH="233680" progId="Equation.Ribbit">
                  <p:embed/>
                </p:oleObj>
              </mc:Choice>
              <mc:Fallback>
                <p:oleObj name="Formula" r:id="rId7" imgW="1739900" imgH="23368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6315" y="3581959"/>
                        <a:ext cx="3452812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6092825" y="2872184"/>
          <a:ext cx="6889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Formula" r:id="rId9" imgW="2600325" imgH="1314450" progId="Equation.Ribbit">
                  <p:embed/>
                </p:oleObj>
              </mc:Choice>
              <mc:Fallback>
                <p:oleObj name="Formula" r:id="rId9" imgW="2600325" imgH="1314450" progId="Equation.Ribbit">
                  <p:embed/>
                  <p:pic>
                    <p:nvPicPr>
                      <p:cNvPr id="0" name="图片 10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2825" y="2872184"/>
                        <a:ext cx="68897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379051" y="4490386"/>
          <a:ext cx="6889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Formula" r:id="rId10" imgW="2600325" imgH="1314450" progId="Equation.Ribbit">
                  <p:embed/>
                </p:oleObj>
              </mc:Choice>
              <mc:Fallback>
                <p:oleObj name="Formula" r:id="rId10" imgW="2600325" imgH="1314450" progId="Equation.Ribbit">
                  <p:embed/>
                  <p:pic>
                    <p:nvPicPr>
                      <p:cNvPr id="0" name="图片 10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051" y="4490386"/>
                        <a:ext cx="68897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1784350" y="43180"/>
            <a:ext cx="10297160" cy="777875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Multivariate Linear Regression - Discussion of full-rank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Log-Linear Regression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8435" y="1250296"/>
            <a:ext cx="8082670" cy="2620488"/>
          </a:xfrm>
        </p:spPr>
        <p:txBody>
          <a:bodyPr>
            <a:normAutofit/>
          </a:bodyPr>
          <a:lstStyle/>
          <a:p>
            <a:r>
              <a:rPr lang="en-US" altLang="zh-CN" dirty="0"/>
              <a:t>The logarithm of the output label can be used for approximation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" t="3142" r="2301" b="4944"/>
          <a:stretch>
            <a:fillRect/>
          </a:stretch>
        </p:blipFill>
        <p:spPr bwMode="auto">
          <a:xfrm>
            <a:off x="2725358" y="2009206"/>
            <a:ext cx="4316507" cy="4114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767494" y="2808391"/>
          <a:ext cx="192722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Formula" r:id="rId2" imgW="970280" imgH="176530" progId="Equation.Ribbit">
                  <p:embed/>
                </p:oleObj>
              </mc:Choice>
              <mc:Fallback>
                <p:oleObj name="Formula" r:id="rId2" imgW="970280" imgH="176530" progId="Equation.Ribbit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7494" y="2808391"/>
                        <a:ext cx="1927225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872954" y="4066607"/>
          <a:ext cx="16827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Formula" r:id="rId4" imgW="847090" imgH="176530" progId="Equation.Ribbit">
                  <p:embed/>
                </p:oleObj>
              </mc:Choice>
              <mc:Fallback>
                <p:oleObj name="Formula" r:id="rId4" imgW="847090" imgH="176530" progId="Equation.Ribbit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2954" y="4066607"/>
                        <a:ext cx="168275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上下箭头 6"/>
          <p:cNvSpPr/>
          <p:nvPr/>
        </p:nvSpPr>
        <p:spPr>
          <a:xfrm>
            <a:off x="8350632" y="3313057"/>
            <a:ext cx="576392" cy="660744"/>
          </a:xfrm>
          <a:prstGeom prst="up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4350" y="43180"/>
            <a:ext cx="9716770" cy="777875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Linear Regression - Generalized Linear Model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8435" y="1250296"/>
            <a:ext cx="7584140" cy="4932390"/>
          </a:xfrm>
        </p:spPr>
        <p:txBody>
          <a:bodyPr/>
          <a:lstStyle/>
          <a:p>
            <a:r>
              <a:rPr lang="en-US" altLang="zh-CN" dirty="0"/>
              <a:t>The general form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228600" lvl="1">
              <a:spcBef>
                <a:spcPts val="1000"/>
              </a:spcBef>
              <a:buSzPct val="100000"/>
              <a:buFont typeface="Wingdings" panose="05000000000000000000" pitchFamily="2" charset="2"/>
              <a:buChar char="p"/>
            </a:pPr>
            <a:r>
              <a:rPr lang="en-US" altLang="zh-CN" dirty="0"/>
              <a:t>Where the function        is the link function.</a:t>
            </a:r>
            <a:r>
              <a:rPr lang="zh-CN" altLang="en-US" dirty="0"/>
              <a:t> </a:t>
            </a:r>
            <a:endParaRPr lang="zh-CN" altLang="en-US" dirty="0"/>
          </a:p>
          <a:p>
            <a:pPr lvl="1"/>
            <a:r>
              <a:rPr lang="en-US" altLang="zh-CN" dirty="0"/>
              <a:t>a monotonic differentiable function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Log-linear regression is a special case of generalized linear models when</a:t>
            </a:r>
            <a:endParaRPr lang="zh-CN" altLang="en-US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5033204" y="2942913"/>
          <a:ext cx="50482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Formula" r:id="rId1" imgW="255905" imgH="176530" progId="Equation.Ribbit">
                  <p:embed/>
                </p:oleObj>
              </mc:Choice>
              <mc:Fallback>
                <p:oleObj name="Formula" r:id="rId1" imgW="255905" imgH="176530" progId="Equation.Ribbit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3204" y="2942913"/>
                        <a:ext cx="504825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579850" y="2012529"/>
          <a:ext cx="2401887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Formula" r:id="rId3" imgW="1210310" imgH="205740" progId="Equation.Ribbit">
                  <p:embed/>
                </p:oleObj>
              </mc:Choice>
              <mc:Fallback>
                <p:oleObj name="Formula" r:id="rId3" imgW="1210310" imgH="20574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9850" y="2012529"/>
                        <a:ext cx="2401887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6981737" y="4814684"/>
          <a:ext cx="15049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Formula" r:id="rId5" imgW="762000" imgH="176530" progId="Equation.Ribbit">
                  <p:embed/>
                </p:oleObj>
              </mc:Choice>
              <mc:Fallback>
                <p:oleObj name="Formula" r:id="rId5" imgW="762000" imgH="176530" progId="Equation.Ribbit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1737" y="4814684"/>
                        <a:ext cx="150495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Binary</a:t>
            </a:r>
            <a:r>
              <a:rPr lang="en-US" altLang="zh-CN" sz="3200" dirty="0"/>
              <a:t> </a:t>
            </a:r>
            <a:r>
              <a:rPr lang="en-US" altLang="zh-CN" dirty="0"/>
              <a:t>Classification</a:t>
            </a:r>
            <a:endParaRPr lang="zh-CN" altLang="en-US" sz="32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784350" y="1158536"/>
            <a:ext cx="8616950" cy="550896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The predictions and the output labels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The real-valued predictions of the linear regression model need to be converted into 0/1.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Ideally, the unit-step function is desired</a:t>
            </a:r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sz="2200" dirty="0"/>
              <a:t>which predicts positive for    greater than 0, negative for    smaller than 0, and an arbitrary output when   equals to 0.</a:t>
            </a:r>
            <a:endParaRPr lang="en-US" altLang="zh-CN" sz="22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631734" y="1747692"/>
          <a:ext cx="167005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Formula" r:id="rId1" imgW="842010" imgH="175260" progId="Equation.Ribbit">
                  <p:embed/>
                </p:oleObj>
              </mc:Choice>
              <mc:Fallback>
                <p:oleObj name="Formula" r:id="rId1" imgW="842010" imgH="175260" progId="Equation.Ribbit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1734" y="1747692"/>
                        <a:ext cx="167005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458588" y="3631333"/>
          <a:ext cx="2343150" cy="149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Formula" r:id="rId3" imgW="1186180" imgH="758190" progId="Equation.Ribbit">
                  <p:embed/>
                </p:oleObj>
              </mc:Choice>
              <mc:Fallback>
                <p:oleObj name="Formula" r:id="rId3" imgW="1186180" imgH="758190" progId="Equation.Ribbit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8588" y="3631333"/>
                        <a:ext cx="2343150" cy="149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124342" y="1747328"/>
          <a:ext cx="124142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Formula" r:id="rId5" imgW="628650" imgH="177800" progId="Equation.Ribbit">
                  <p:embed/>
                </p:oleObj>
              </mc:Choice>
              <mc:Fallback>
                <p:oleObj name="Formula" r:id="rId5" imgW="628650" imgH="177800" progId="Equation.Ribbit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4342" y="1747328"/>
                        <a:ext cx="1241425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形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7256" y="5698690"/>
            <a:ext cx="187325" cy="187325"/>
          </a:xfrm>
          <a:prstGeom prst="rect">
            <a:avLst/>
          </a:prstGeom>
        </p:spPr>
      </p:pic>
      <p:pic>
        <p:nvPicPr>
          <p:cNvPr id="11" name="图形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2663" y="5691905"/>
            <a:ext cx="187325" cy="187325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2156" y="5952690"/>
            <a:ext cx="187325" cy="1873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Binary Classification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Disadvantages of unit-step function</a:t>
            </a:r>
            <a:endParaRPr lang="en-US" altLang="zh-CN" dirty="0"/>
          </a:p>
          <a:p>
            <a:pPr lvl="1"/>
            <a:r>
              <a:rPr lang="en-US" altLang="zh-CN" dirty="0"/>
              <a:t>not continuous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Logistic function: a surrogate function to approximate the unit-step function</a:t>
            </a:r>
            <a:endParaRPr lang="en-US" altLang="zh-CN" dirty="0"/>
          </a:p>
          <a:p>
            <a:pPr lvl="1"/>
            <a:r>
              <a:rPr lang="en-US" altLang="zh-CN" dirty="0"/>
              <a:t>monotonic differentiable</a:t>
            </a:r>
            <a:endParaRPr lang="en-US" altLang="zh-C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009" y="3334342"/>
            <a:ext cx="4947950" cy="2670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02121" y="2726111"/>
            <a:ext cx="476587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Comparison between unit-step function and logistic function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623963" y="4177762"/>
          <a:ext cx="153193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Formula" r:id="rId2" imgW="772160" imgH="344170" progId="Equation.Ribbit">
                  <p:embed/>
                </p:oleObj>
              </mc:Choice>
              <mc:Fallback>
                <p:oleObj name="Formula" r:id="rId2" imgW="772160" imgH="34417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3963" y="4177762"/>
                        <a:ext cx="1531937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review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r>
              <a:rPr lang="en-US" altLang="zh-CN" dirty="0">
                <a:latin typeface="+mn-lt"/>
                <a:ea typeface="+mn-ea"/>
              </a:rPr>
              <a:t>Empirical Error and Overfitting: overfitting, underfitting</a:t>
            </a:r>
            <a:endParaRPr lang="en-US" altLang="zh-CN" dirty="0">
              <a:latin typeface="+mn-lt"/>
              <a:ea typeface="+mn-ea"/>
            </a:endParaRPr>
          </a:p>
          <a:p>
            <a:endParaRPr lang="en-US" altLang="zh-CN" dirty="0">
              <a:latin typeface="+mn-lt"/>
              <a:ea typeface="+mn-ea"/>
            </a:endParaRPr>
          </a:p>
          <a:p>
            <a:endParaRPr lang="en-US" altLang="zh-CN" dirty="0">
              <a:latin typeface="+mn-lt"/>
              <a:ea typeface="+mn-ea"/>
            </a:endParaRPr>
          </a:p>
          <a:p>
            <a:endParaRPr lang="en-US" altLang="zh-CN" dirty="0">
              <a:latin typeface="+mn-lt"/>
              <a:ea typeface="+mn-ea"/>
            </a:endParaRPr>
          </a:p>
          <a:p>
            <a:endParaRPr lang="en-US" altLang="zh-CN" dirty="0">
              <a:latin typeface="+mn-lt"/>
              <a:ea typeface="+mn-ea"/>
            </a:endParaRPr>
          </a:p>
          <a:p>
            <a:endParaRPr lang="en-US" altLang="zh-CN" dirty="0">
              <a:latin typeface="+mn-lt"/>
              <a:ea typeface="+mn-ea"/>
            </a:endParaRPr>
          </a:p>
          <a:p>
            <a:endParaRPr lang="en-US" altLang="zh-CN" dirty="0">
              <a:latin typeface="+mn-lt"/>
              <a:ea typeface="+mn-ea"/>
            </a:endParaRPr>
          </a:p>
          <a:p>
            <a:r>
              <a:rPr lang="en-US" altLang="zh-CN" dirty="0">
                <a:latin typeface="+mn-lt"/>
                <a:ea typeface="+mn-ea"/>
              </a:rPr>
              <a:t>Evaluation methods: </a:t>
            </a:r>
            <a:r>
              <a:rPr lang="en-US" altLang="zh-CN">
                <a:sym typeface="+mn-ea"/>
              </a:rPr>
              <a:t>generalization error, </a:t>
            </a:r>
            <a:r>
              <a:rPr lang="en-US" altLang="zh-CN" dirty="0">
                <a:latin typeface="+mn-lt"/>
                <a:ea typeface="+mn-ea"/>
              </a:rPr>
              <a:t>Hold-out, Cross-Validation, Bootstrapping</a:t>
            </a:r>
            <a:endParaRPr lang="en-US" altLang="zh-CN" dirty="0">
              <a:latin typeface="+mn-lt"/>
              <a:ea typeface="+mn-ea"/>
            </a:endParaRPr>
          </a:p>
          <a:p>
            <a:r>
              <a:rPr lang="en-US" altLang="zh-CN" dirty="0">
                <a:latin typeface="+mn-lt"/>
                <a:ea typeface="+mn-ea"/>
              </a:rPr>
              <a:t>Performance Measure: Mean Squared Error, </a:t>
            </a:r>
            <a:r>
              <a:rPr lang="en-US" altLang="zh-CN">
                <a:sym typeface="+mn-ea"/>
              </a:rPr>
              <a:t>Error rate, accuracy, </a:t>
            </a:r>
            <a:r>
              <a:rPr lang="en-US" altLang="zh-CN" dirty="0">
                <a:latin typeface="+mn-lt"/>
                <a:ea typeface="+mn-ea"/>
              </a:rPr>
              <a:t>Precision, recall, f1, </a:t>
            </a:r>
            <a:r>
              <a:rPr lang="en-US" altLang="zh-CN">
                <a:sym typeface="+mn-ea"/>
              </a:rPr>
              <a:t>P-R curve, break-even points, ROC curve and AUC, cost-sensitive error rate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Performance Comparisons: </a:t>
            </a:r>
            <a:r>
              <a:rPr lang="en-US" altLang="zh-CN">
                <a:latin typeface="+mn-lt"/>
                <a:ea typeface="+mn-ea"/>
                <a:sym typeface="+mn-ea"/>
              </a:rPr>
              <a:t>Hypothesis testing</a:t>
            </a:r>
            <a:endParaRPr lang="zh-CN" altLang="en-US" dirty="0"/>
          </a:p>
          <a:p>
            <a:r>
              <a:rPr lang="en-US" altLang="zh-CN" dirty="0">
                <a:latin typeface="+mn-lt"/>
                <a:ea typeface="+mn-ea"/>
              </a:rPr>
              <a:t>Bias and Variance: the generalization error can be decomposed into the sum of bias, variance, and noise.</a:t>
            </a:r>
            <a:br>
              <a:rPr lang="en-US" altLang="zh-CN" dirty="0">
                <a:latin typeface="+mn-lt"/>
                <a:ea typeface="+mn-ea"/>
              </a:rPr>
            </a:br>
            <a:endParaRPr lang="en-US" altLang="zh-CN" dirty="0">
              <a:latin typeface="+mn-lt"/>
              <a:ea typeface="+mn-ea"/>
            </a:endParaRPr>
          </a:p>
          <a:p>
            <a:pPr marL="0" indent="0">
              <a:buNone/>
            </a:pPr>
            <a:endParaRPr lang="zh-CN" altLang="en-US" dirty="0">
              <a:latin typeface="+mn-lt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135" y="1602105"/>
            <a:ext cx="4063365" cy="196151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184428" y="1762157"/>
            <a:ext cx="131816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Precision</a:t>
            </a:r>
            <a:endParaRPr lang="zh-CN" altLang="en-US" dirty="0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042" y="1696117"/>
            <a:ext cx="12319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437481" y="2364059"/>
            <a:ext cx="942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Recall</a:t>
            </a:r>
            <a:endParaRPr lang="zh-CN" altLang="en-US" dirty="0"/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270" y="2363939"/>
            <a:ext cx="1204227" cy="429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4461081" y="1684309"/>
            <a:ext cx="5644342" cy="1879467"/>
            <a:chOff x="268061" y="4573975"/>
            <a:chExt cx="5760720" cy="187946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492" y="4912529"/>
              <a:ext cx="4129873" cy="1540913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68061" y="4573975"/>
              <a:ext cx="576072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dirty="0"/>
                <a:t>The confusion matrix of binary classification</a:t>
              </a:r>
              <a:endParaRPr lang="zh-CN" altLang="en-US" sz="1600" dirty="0"/>
            </a:p>
          </p:txBody>
        </p:sp>
      </p:grpSp>
      <p:pic>
        <p:nvPicPr>
          <p:cNvPr id="9" name="图片 8" descr="截屏2025-10-09 23.03.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6745" y="2884170"/>
            <a:ext cx="1790700" cy="824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6100" y="55245"/>
            <a:ext cx="1948815" cy="1628775"/>
          </a:xfrm>
          <a:prstGeom prst="rect">
            <a:avLst/>
          </a:prstGeom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64" y="5964881"/>
            <a:ext cx="4188260" cy="344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Logistic regression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784350" y="1158536"/>
            <a:ext cx="8553450" cy="4973816"/>
          </a:xfrm>
        </p:spPr>
        <p:txBody>
          <a:bodyPr>
            <a:normAutofit lnSpcReduction="10000"/>
          </a:bodyPr>
          <a:lstStyle/>
          <a:p>
            <a:pPr marL="342900" indent="-342900"/>
            <a:r>
              <a:rPr lang="en-US" altLang="zh-CN" sz="2100" dirty="0"/>
              <a:t>Apply logistic function</a:t>
            </a:r>
            <a:endParaRPr lang="en-US" altLang="zh-CN" sz="2100" dirty="0"/>
          </a:p>
          <a:p>
            <a:pPr marL="342900" indent="-342900"/>
            <a:endParaRPr lang="en-US" altLang="zh-CN" sz="2100" dirty="0"/>
          </a:p>
          <a:p>
            <a:pPr marL="342900" indent="-342900"/>
            <a:endParaRPr lang="en-US" altLang="zh-CN" sz="2100" dirty="0"/>
          </a:p>
          <a:p>
            <a:pPr marL="342900" indent="-342900"/>
            <a:r>
              <a:rPr lang="en-US" altLang="zh-CN" sz="2100" dirty="0"/>
              <a:t>Log odds</a:t>
            </a:r>
            <a:endParaRPr lang="en-US" altLang="zh-CN" sz="2100" dirty="0"/>
          </a:p>
          <a:p>
            <a:pPr marL="800100" lvl="1" indent="-342900"/>
            <a:r>
              <a:rPr lang="en-US" altLang="zh-CN" dirty="0"/>
              <a:t>the logarithm of the relative likelihood of a sample being a positive sample</a:t>
            </a:r>
            <a:endParaRPr lang="en-US" altLang="zh-CN" dirty="0"/>
          </a:p>
          <a:p>
            <a:pPr marL="342900" indent="-342900"/>
            <a:endParaRPr lang="en-US" altLang="zh-CN" sz="2100" dirty="0"/>
          </a:p>
          <a:p>
            <a:pPr marL="342900" indent="-342900"/>
            <a:endParaRPr lang="en-US" altLang="zh-CN" sz="2100" dirty="0"/>
          </a:p>
          <a:p>
            <a:pPr marL="342900" indent="-342900"/>
            <a:r>
              <a:rPr lang="en-US" altLang="zh-CN" sz="2100" dirty="0"/>
              <a:t>Logistic regression has several nice properties</a:t>
            </a:r>
            <a:endParaRPr lang="en-US" altLang="zh-CN" sz="21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without requiring any prior assumptions on the data distribution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it predicts labels together with associated probabilities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it is solvable with numerical optimization methods.</a:t>
            </a:r>
            <a:endParaRPr lang="zh-CN" altLang="en-US" sz="20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580309" y="1627509"/>
          <a:ext cx="153193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Formula" r:id="rId1" imgW="772160" imgH="344170" progId="Equation.Ribbit">
                  <p:embed/>
                </p:oleObj>
              </mc:Choice>
              <mc:Fallback>
                <p:oleObj name="Formula" r:id="rId1" imgW="772160" imgH="34417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0309" y="1627509"/>
                        <a:ext cx="1531937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369175" y="1627508"/>
          <a:ext cx="23018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Formula" r:id="rId3" imgW="1158240" imgH="344170" progId="Equation.Ribbit">
                  <p:embed/>
                </p:oleObj>
              </mc:Choice>
              <mc:Fallback>
                <p:oleObj name="Formula" r:id="rId3" imgW="1158240" imgH="344170" progId="Equation.Ribbit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9175" y="1627508"/>
                        <a:ext cx="23018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243512" y="3429000"/>
          <a:ext cx="968375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Formula" r:id="rId5" imgW="487045" imgH="325755" progId="Equation.Ribbit">
                  <p:embed/>
                </p:oleObj>
              </mc:Choice>
              <mc:Fallback>
                <p:oleObj name="Formula" r:id="rId5" imgW="487045" imgH="325755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3512" y="3429000"/>
                        <a:ext cx="968375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286872" y="1786465"/>
            <a:ext cx="212992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transform into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4350" y="42864"/>
            <a:ext cx="8616950" cy="777874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Logistic regression - maximum likelihood</a:t>
            </a:r>
            <a:endParaRPr lang="zh-CN" altLang="en-US" sz="28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Log odds can be rewritten as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sz="20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4085483" y="3778934"/>
          <a:ext cx="34417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Formula" r:id="rId1" imgW="1732280" imgH="386080" progId="Equation.Ribbit">
                  <p:embed/>
                </p:oleObj>
              </mc:Choice>
              <mc:Fallback>
                <p:oleObj name="Formula" r:id="rId1" imgW="1732280" imgH="386080" progId="Equation.Ribbit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5483" y="3778934"/>
                        <a:ext cx="3441700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110649" y="4830062"/>
          <a:ext cx="344170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Formula" r:id="rId3" imgW="1732280" imgH="344170" progId="Equation.Ribbit">
                  <p:embed/>
                </p:oleObj>
              </mc:Choice>
              <mc:Fallback>
                <p:oleObj name="Formula" r:id="rId3" imgW="1732280" imgH="34417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0649" y="4830062"/>
                        <a:ext cx="3441700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4009981" y="2070756"/>
          <a:ext cx="34417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Formula" r:id="rId5" imgW="1732280" imgH="382270" progId="Equation.Ribbit">
                  <p:embed/>
                </p:oleObj>
              </mc:Choice>
              <mc:Fallback>
                <p:oleObj name="Formula" r:id="rId5" imgW="1732280" imgH="38227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9981" y="2070756"/>
                        <a:ext cx="3441700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Maximum likelihood</a:t>
            </a:r>
            <a:endParaRPr lang="en-US" altLang="zh-CN" dirty="0"/>
          </a:p>
          <a:p>
            <a:pPr lvl="1"/>
            <a:r>
              <a:rPr lang="en-US" altLang="zh-CN" dirty="0"/>
              <a:t>Given a data set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Maximizing the probability of each sample being predicted as the ground-truth label</a:t>
            </a:r>
            <a:endParaRPr lang="en-US" altLang="zh-CN" dirty="0"/>
          </a:p>
          <a:p>
            <a:pPr lvl="2"/>
            <a:r>
              <a:rPr lang="en-US" altLang="zh-CN" dirty="0"/>
              <a:t>the log-likelihood to be maximized is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marL="782955" lvl="2" indent="0">
              <a:buNone/>
            </a:pPr>
            <a:endParaRPr lang="en-US" altLang="zh-CN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682140" y="4366572"/>
          <a:ext cx="4121150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Formula" r:id="rId1" imgW="2059940" imgH="438150" progId="Equation.Ribbit">
                  <p:embed/>
                </p:oleObj>
              </mc:Choice>
              <mc:Fallback>
                <p:oleObj name="Formula" r:id="rId1" imgW="2059940" imgH="438150" progId="Equation.Ribbit">
                  <p:embed/>
                  <p:pic>
                    <p:nvPicPr>
                      <p:cNvPr id="0" name="图片 174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2140" y="4366572"/>
                        <a:ext cx="4121150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4823713" y="2300434"/>
          <a:ext cx="157162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Formula" r:id="rId3" imgW="786130" imgH="182880" progId="Equation.Ribbit">
                  <p:embed/>
                </p:oleObj>
              </mc:Choice>
              <mc:Fallback>
                <p:oleObj name="Formula" r:id="rId3" imgW="786130" imgH="182880" progId="Equation.Ribbit">
                  <p:embed/>
                  <p:pic>
                    <p:nvPicPr>
                      <p:cNvPr id="0" name="图片 174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3713" y="2300434"/>
                        <a:ext cx="157162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784350" y="42864"/>
            <a:ext cx="8616950" cy="777874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Logistic regression - maximum likelihood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Transform into minimize negative log-likelihood</a:t>
            </a:r>
            <a:endParaRPr lang="en-US" altLang="zh-CN" dirty="0"/>
          </a:p>
          <a:p>
            <a:pPr lvl="1"/>
            <a:r>
              <a:rPr lang="en-US" altLang="zh-CN" dirty="0"/>
              <a:t>Let </a:t>
            </a:r>
            <a:r>
              <a:rPr lang="zh-CN" altLang="en-US" dirty="0"/>
              <a:t>                ，              ，              </a:t>
            </a:r>
            <a:r>
              <a:rPr lang="en-US" altLang="zh-CN" dirty="0"/>
              <a:t>can be rewritten as </a:t>
            </a:r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Let</a:t>
            </a:r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pPr marL="325755" lvl="1" indent="0">
              <a:buNone/>
            </a:pPr>
            <a:r>
              <a:rPr lang="en-US" altLang="zh-CN" dirty="0"/>
              <a:t>the likelihood term in can be rewritten as</a:t>
            </a:r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636439" y="1556740"/>
          <a:ext cx="13557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Formula" r:id="rId1" imgW="678180" imgH="176530" progId="Equation.Ribbit">
                  <p:embed/>
                </p:oleObj>
              </mc:Choice>
              <mc:Fallback>
                <p:oleObj name="Formula" r:id="rId1" imgW="678180" imgH="176530" progId="Equation.Ribbit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6439" y="1556740"/>
                        <a:ext cx="135572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171159" y="1547448"/>
          <a:ext cx="13017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Formula" r:id="rId3" imgW="650240" imgH="176530" progId="Equation.Ribbit">
                  <p:embed/>
                </p:oleObj>
              </mc:Choice>
              <mc:Fallback>
                <p:oleObj name="Formula" r:id="rId3" imgW="650240" imgH="176530" progId="Equation.Ribbit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1159" y="1547448"/>
                        <a:ext cx="13017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818698" y="1547289"/>
          <a:ext cx="1131888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Formula" r:id="rId5" imgW="568960" imgH="173990" progId="Equation.Ribbit">
                  <p:embed/>
                </p:oleObj>
              </mc:Choice>
              <mc:Fallback>
                <p:oleObj name="Formula" r:id="rId5" imgW="568960" imgH="173990" progId="Equation.Ribbit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8698" y="1547289"/>
                        <a:ext cx="1131888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8685182" y="1547448"/>
          <a:ext cx="5873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Formula" r:id="rId7" imgW="293370" imgH="173990" progId="Equation.Ribbit">
                  <p:embed/>
                </p:oleObj>
              </mc:Choice>
              <mc:Fallback>
                <p:oleObj name="Formula" r:id="rId7" imgW="293370" imgH="173990" progId="Equation.Ribbit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5182" y="1547448"/>
                        <a:ext cx="58737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444442" y="2642486"/>
          <a:ext cx="354965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Formula" r:id="rId9" imgW="1774190" imgH="177800" progId="Equation.Ribbit">
                  <p:embed/>
                </p:oleObj>
              </mc:Choice>
              <mc:Fallback>
                <p:oleObj name="Formula" r:id="rId9" imgW="1774190" imgH="177800" progId="Equation.Ribbit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442" y="2642486"/>
                        <a:ext cx="3549650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1444447" y="3120931"/>
          <a:ext cx="565150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Formula" r:id="rId11" imgW="2825750" imgH="177800" progId="Equation.Ribbit">
                  <p:embed/>
                </p:oleObj>
              </mc:Choice>
              <mc:Fallback>
                <p:oleObj name="Formula" r:id="rId11" imgW="2825750" imgH="177800" progId="Equation.Ribbit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447" y="3120931"/>
                        <a:ext cx="5651500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994294" y="4049777"/>
          <a:ext cx="63595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Formula" r:id="rId13" imgW="3178810" imgH="177800" progId="Equation.Ribbit">
                  <p:embed/>
                </p:oleObj>
              </mc:Choice>
              <mc:Fallback>
                <p:oleObj name="Formula" r:id="rId13" imgW="3178810" imgH="17780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4294" y="4049777"/>
                        <a:ext cx="6359525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1784350" y="42864"/>
            <a:ext cx="8616950" cy="777874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Logistic regression - maximum likelihood</a:t>
            </a:r>
            <a:endParaRPr lang="zh-CN" altLang="en-US" sz="2800" dirty="0"/>
          </a:p>
        </p:txBody>
      </p:sp>
      <p:pic>
        <p:nvPicPr>
          <p:cNvPr id="22" name="图片 21" descr="截屏2025-10-07 21.01.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60930" y="5492115"/>
            <a:ext cx="5480050" cy="923925"/>
          </a:xfrm>
          <a:prstGeom prst="rect">
            <a:avLst/>
          </a:prstGeom>
        </p:spPr>
      </p:pic>
      <p:sp>
        <p:nvSpPr>
          <p:cNvPr id="26" name="内容占位符 4"/>
          <p:cNvSpPr>
            <a:spLocks noGrp="1"/>
          </p:cNvSpPr>
          <p:nvPr/>
        </p:nvSpPr>
        <p:spPr>
          <a:xfrm>
            <a:off x="429260" y="4979035"/>
            <a:ext cx="8616950" cy="585470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/>
              <a:t>the </a:t>
            </a:r>
            <a:r>
              <a:rPr lang="en-US" altLang="zh-CN" dirty="0">
                <a:sym typeface="+mn-ea"/>
              </a:rPr>
              <a:t>log-likelihood </a:t>
            </a:r>
            <a:r>
              <a:rPr lang="en-US" altLang="zh-CN" dirty="0"/>
              <a:t>can be written:</a:t>
            </a:r>
            <a:endParaRPr lang="en-US" altLang="zh-C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595755" y="1320800"/>
            <a:ext cx="8616950" cy="585470"/>
          </a:xfrm>
        </p:spPr>
        <p:txBody>
          <a:bodyPr>
            <a:normAutofit/>
          </a:bodyPr>
          <a:lstStyle/>
          <a:p>
            <a:pPr lvl="1"/>
            <a:r>
              <a:rPr lang="en-US" altLang="zh-CN" dirty="0"/>
              <a:t>since</a:t>
            </a:r>
            <a:endParaRPr lang="en-US" altLang="zh-CN" dirty="0"/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1784350" y="42864"/>
            <a:ext cx="8616950" cy="777874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Logistic regression - maximum likelihood</a:t>
            </a:r>
            <a:endParaRPr lang="zh-CN" altLang="en-US" sz="2800" dirty="0"/>
          </a:p>
        </p:txBody>
      </p:sp>
      <p:pic>
        <p:nvPicPr>
          <p:cNvPr id="23" name="图片 22" descr="截屏2025-10-07 21.01.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6585" y="1178560"/>
            <a:ext cx="4453255" cy="594995"/>
          </a:xfrm>
          <a:prstGeom prst="rect">
            <a:avLst/>
          </a:prstGeom>
        </p:spPr>
      </p:pic>
      <p:pic>
        <p:nvPicPr>
          <p:cNvPr id="27" name="图片 26" descr="截屏2025-10-07 21.05.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878330"/>
            <a:ext cx="4662170" cy="1434465"/>
          </a:xfrm>
          <a:prstGeom prst="rect">
            <a:avLst/>
          </a:prstGeom>
        </p:spPr>
      </p:pic>
      <p:sp>
        <p:nvSpPr>
          <p:cNvPr id="28" name="内容占位符 4"/>
          <p:cNvSpPr>
            <a:spLocks noGrp="1"/>
          </p:cNvSpPr>
          <p:nvPr/>
        </p:nvSpPr>
        <p:spPr>
          <a:xfrm>
            <a:off x="1595755" y="3312795"/>
            <a:ext cx="8616950" cy="585470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y</a:t>
            </a:r>
            <a:r>
              <a:rPr lang="en-US" altLang="zh-CN" baseline="-25000" dirty="0"/>
              <a:t>i </a:t>
            </a:r>
            <a:r>
              <a:rPr lang="en-US" altLang="zh-CN" dirty="0"/>
              <a:t>can be 0 or 1:</a:t>
            </a:r>
            <a:endParaRPr lang="en-US" altLang="zh-CN" dirty="0"/>
          </a:p>
        </p:txBody>
      </p:sp>
      <p:pic>
        <p:nvPicPr>
          <p:cNvPr id="29" name="图片 28" descr="截屏2025-10-07 21.06.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805" y="3660775"/>
            <a:ext cx="5096510" cy="1051560"/>
          </a:xfrm>
          <a:prstGeom prst="rect">
            <a:avLst/>
          </a:prstGeom>
        </p:spPr>
      </p:pic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2184400" y="5060315"/>
          <a:ext cx="4757420" cy="798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Formula" r:id="rId4" imgW="2575560" imgH="438150" progId="Equation.Ribbit">
                  <p:embed/>
                </p:oleObj>
              </mc:Choice>
              <mc:Fallback>
                <p:oleObj name="Formula" r:id="rId4" imgW="2575560" imgH="438150" progId="Equation.Ribbit">
                  <p:embed/>
                  <p:pic>
                    <p:nvPicPr>
                      <p:cNvPr id="0" name="图片 184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4400" y="5060315"/>
                        <a:ext cx="4757420" cy="7988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Logistic regression</a:t>
            </a:r>
            <a:endParaRPr lang="zh-CN" altLang="en-US" dirty="0"/>
          </a:p>
        </p:txBody>
      </p:sp>
      <p:sp>
        <p:nvSpPr>
          <p:cNvPr id="7" name="内容占位符 4"/>
          <p:cNvSpPr txBox="1"/>
          <p:nvPr/>
        </p:nvSpPr>
        <p:spPr>
          <a:xfrm>
            <a:off x="1775460" y="1113155"/>
            <a:ext cx="8676640" cy="2696845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We have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Taking Newton’s method as an example, the update rule at the (t+1)</a:t>
            </a:r>
            <a:r>
              <a:rPr lang="en-US" altLang="zh-CN" dirty="0" err="1"/>
              <a:t>th</a:t>
            </a:r>
            <a:r>
              <a:rPr lang="en-US" altLang="zh-CN" dirty="0"/>
              <a:t> iteration is</a:t>
            </a:r>
            <a:endParaRPr lang="en-US" altLang="zh-CN" dirty="0"/>
          </a:p>
          <a:p>
            <a:pPr marL="1697355" lvl="4" indent="0">
              <a:buNone/>
            </a:pPr>
            <a:endParaRPr lang="en-US" altLang="zh-CN" dirty="0"/>
          </a:p>
          <a:p>
            <a:pPr marL="1697355" lvl="4" indent="0">
              <a:buNone/>
            </a:pPr>
            <a:endParaRPr lang="en-US" altLang="zh-CN" dirty="0"/>
          </a:p>
          <a:p>
            <a:pPr marL="1697355" lvl="4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2351095" y="5734172"/>
            <a:ext cx="750392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higher order differentiable convex function, gradient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en-US" altLang="zh-CN" sz="1600" dirty="0">
                <a:solidFill>
                  <a:srgbClr val="FF0000"/>
                </a:solidFill>
              </a:rPr>
              <a:t>descent method / Newton’s method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[Boyd and </a:t>
            </a:r>
            <a:r>
              <a:rPr lang="en-US" altLang="zh-CN" sz="1600" dirty="0" err="1">
                <a:solidFill>
                  <a:srgbClr val="FF0000"/>
                </a:solidFill>
              </a:rPr>
              <a:t>Vandenberghe</a:t>
            </a:r>
            <a:r>
              <a:rPr lang="en-US" altLang="zh-CN" sz="1600" dirty="0">
                <a:solidFill>
                  <a:srgbClr val="FF0000"/>
                </a:solidFill>
              </a:rPr>
              <a:t>, 2004]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920845" y="1748096"/>
          <a:ext cx="235585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Formula" r:id="rId1" imgW="1178560" imgH="278130" progId="Equation.Ribbit">
                  <p:embed/>
                </p:oleObj>
              </mc:Choice>
              <mc:Fallback>
                <p:oleObj name="Formula" r:id="rId1" imgW="1178560" imgH="27813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0845" y="1748096"/>
                        <a:ext cx="2355850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466972" y="3222627"/>
          <a:ext cx="42767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Formula" r:id="rId3" imgW="2138680" imgH="416560" progId="Equation.Ribbit">
                  <p:embed/>
                </p:oleObj>
              </mc:Choice>
              <mc:Fallback>
                <p:oleObj name="Formula" r:id="rId3" imgW="2138680" imgH="41656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6972" y="3222627"/>
                        <a:ext cx="4276725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6089657" y="4722900"/>
          <a:ext cx="187325" cy="30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Formula" r:id="rId5" imgW="704850" imgH="1181100" progId="Equation.Ribbit">
                  <p:embed/>
                </p:oleObj>
              </mc:Choice>
              <mc:Fallback>
                <p:oleObj name="Formula" r:id="rId5" imgW="704850" imgH="118110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9657" y="4722900"/>
                        <a:ext cx="187325" cy="30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784350" y="4237990"/>
            <a:ext cx="82994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en-US" altLang="zh-CN" sz="2400" dirty="0">
                <a:sym typeface="+mn-ea"/>
              </a:rPr>
              <a:t>Need to calculate the first- and second-order derivatives with respect to   </a:t>
            </a:r>
            <a:endParaRPr lang="en-US" altLang="zh-CN" sz="2400" dirty="0"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Logistic regression</a:t>
            </a:r>
            <a:endParaRPr lang="zh-CN" altLang="en-US" dirty="0"/>
          </a:p>
        </p:txBody>
      </p:sp>
      <p:pic>
        <p:nvPicPr>
          <p:cNvPr id="15" name="图片 14" descr="截屏2025-10-07 21.13.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8040" y="1623060"/>
            <a:ext cx="5873750" cy="446468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000250" y="977900"/>
            <a:ext cx="59709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en-US" altLang="zh-CN" dirty="0">
                <a:sym typeface="+mn-ea"/>
              </a:rPr>
              <a:t> the first-order derivatives with respect to    are</a:t>
            </a:r>
            <a:endParaRPr lang="en-US" altLang="zh-CN" dirty="0">
              <a:sym typeface="+mn-ea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6992627" y="1036725"/>
          <a:ext cx="187325" cy="30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Formula" r:id="rId2" imgW="704850" imgH="1181100" progId="Equation.Ribbit">
                  <p:embed/>
                </p:oleObj>
              </mc:Choice>
              <mc:Fallback>
                <p:oleObj name="Formula" r:id="rId2" imgW="704850" imgH="118110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2627" y="1036725"/>
                        <a:ext cx="187325" cy="30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Logistic regression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000250" y="977900"/>
            <a:ext cx="6645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en-US" altLang="zh-CN" dirty="0">
                <a:sym typeface="+mn-ea"/>
              </a:rPr>
              <a:t> the </a:t>
            </a:r>
            <a:r>
              <a:rPr lang="en-US" altLang="zh-CN" dirty="0">
                <a:sym typeface="+mn-ea"/>
              </a:rPr>
              <a:t>second</a:t>
            </a:r>
            <a:r>
              <a:rPr lang="en-US" altLang="zh-CN" dirty="0">
                <a:sym typeface="+mn-ea"/>
              </a:rPr>
              <a:t>-order derivatives with respect    are</a:t>
            </a:r>
            <a:endParaRPr lang="en-US" altLang="zh-CN" dirty="0">
              <a:sym typeface="+mn-ea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6992627" y="1036725"/>
          <a:ext cx="187325" cy="30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Formula" r:id="rId1" imgW="704850" imgH="1181100" progId="Equation.Ribbit">
                  <p:embed/>
                </p:oleObj>
              </mc:Choice>
              <mc:Fallback>
                <p:oleObj name="Formula" r:id="rId1" imgW="704850" imgH="118110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2627" y="1036725"/>
                        <a:ext cx="187325" cy="30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 descr="截屏2025-10-07 21.15.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562100"/>
            <a:ext cx="5240655" cy="42837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Logistic regression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535940" y="968375"/>
            <a:ext cx="6645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en-US" altLang="zh-CN" dirty="0">
                <a:sym typeface="+mn-ea"/>
              </a:rPr>
              <a:t>according to matrix differential formulas</a:t>
            </a:r>
            <a:endParaRPr lang="en-US" altLang="zh-CN" dirty="0">
              <a:sym typeface="+mn-ea"/>
            </a:endParaRPr>
          </a:p>
        </p:txBody>
      </p:sp>
      <p:pic>
        <p:nvPicPr>
          <p:cNvPr id="5" name="图片 4" descr="截屏2025-10-07 21.18.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3850" y="885190"/>
            <a:ext cx="2333625" cy="58166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857250" y="1553210"/>
            <a:ext cx="5542915" cy="3897630"/>
            <a:chOff x="2535" y="2292"/>
            <a:chExt cx="8729" cy="6138"/>
          </a:xfrm>
        </p:grpSpPr>
        <p:sp>
          <p:nvSpPr>
            <p:cNvPr id="9" name="文本框 8"/>
            <p:cNvSpPr txBox="1"/>
            <p:nvPr/>
          </p:nvSpPr>
          <p:spPr>
            <a:xfrm>
              <a:off x="9218" y="2292"/>
              <a:ext cx="2046" cy="43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/>
              <a:r>
                <a:rPr lang="en-US" altLang="zh-CN" sz="1200" b="0" i="0">
                  <a:solidFill>
                    <a:srgbClr val="333333"/>
                  </a:solidFill>
                  <a:latin typeface="PingFang SC" panose="020B0400000000000000" charset="-122"/>
                  <a:ea typeface="PingFang SC" panose="020B0400000000000000" charset="-122"/>
                </a:rPr>
                <a:t>denominator</a:t>
              </a:r>
              <a:endParaRPr lang="en-US" altLang="zh-CN" sz="1200" b="0" i="0">
                <a:solidFill>
                  <a:srgbClr val="333333"/>
                </a:solidFill>
                <a:latin typeface="PingFang SC" panose="020B0400000000000000" charset="-122"/>
                <a:ea typeface="PingFang SC" panose="020B0400000000000000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2535" y="2298"/>
              <a:ext cx="8280" cy="6133"/>
              <a:chOff x="2535" y="2298"/>
              <a:chExt cx="8280" cy="6133"/>
            </a:xfrm>
          </p:grpSpPr>
          <p:pic>
            <p:nvPicPr>
              <p:cNvPr id="6" name="图片 5" descr="截屏2025-10-07 21.19.2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35" y="2589"/>
                <a:ext cx="8281" cy="5843"/>
              </a:xfrm>
              <a:prstGeom prst="rect">
                <a:avLst/>
              </a:prstGeom>
            </p:spPr>
          </p:pic>
          <p:sp>
            <p:nvSpPr>
              <p:cNvPr id="3" name="文本框 2"/>
              <p:cNvSpPr txBox="1"/>
              <p:nvPr/>
            </p:nvSpPr>
            <p:spPr>
              <a:xfrm>
                <a:off x="6217" y="2298"/>
                <a:ext cx="2046" cy="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/>
                <a:r>
                  <a:rPr lang="en-US" altLang="zh-CN" sz="1200" b="0" i="0">
                    <a:solidFill>
                      <a:srgbClr val="333333"/>
                    </a:solidFill>
                    <a:latin typeface="PingFang SC" panose="020B0400000000000000" charset="-122"/>
                    <a:ea typeface="PingFang SC" panose="020B0400000000000000" charset="-122"/>
                  </a:rPr>
                  <a:t>denominator</a:t>
                </a:r>
                <a:endParaRPr lang="en-US" altLang="zh-CN" sz="1200" b="0" i="0">
                  <a:solidFill>
                    <a:srgbClr val="333333"/>
                  </a:solidFill>
                  <a:latin typeface="PingFang SC" panose="020B0400000000000000" charset="-122"/>
                  <a:ea typeface="PingFang SC" panose="020B0400000000000000" charset="-122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8041" y="2337"/>
                <a:ext cx="1277" cy="3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/>
                <a:r>
                  <a:rPr lang="en-US" altLang="zh-CN" sz="1000" b="0" i="0">
                    <a:solidFill>
                      <a:srgbClr val="333333"/>
                    </a:solidFill>
                    <a:latin typeface="PingFang SC" panose="020B0400000000000000" charset="-122"/>
                    <a:ea typeface="PingFang SC" panose="020B0400000000000000" charset="-122"/>
                  </a:rPr>
                  <a:t>numerator</a:t>
                </a:r>
                <a:endParaRPr lang="en-US" altLang="zh-CN" sz="1000" b="0" i="0">
                  <a:solidFill>
                    <a:srgbClr val="333333"/>
                  </a:solidFill>
                  <a:latin typeface="PingFang SC" panose="020B0400000000000000" charset="-122"/>
                  <a:ea typeface="PingFang SC" panose="020B0400000000000000" charset="-122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4759" y="2332"/>
                <a:ext cx="1458" cy="3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/>
                <a:r>
                  <a:rPr lang="en-US" altLang="zh-CN" sz="1000" b="0" i="0">
                    <a:solidFill>
                      <a:srgbClr val="333333"/>
                    </a:solidFill>
                    <a:latin typeface="PingFang SC" panose="020B0400000000000000" charset="-122"/>
                    <a:ea typeface="PingFang SC" panose="020B0400000000000000" charset="-122"/>
                  </a:rPr>
                  <a:t> numerator</a:t>
                </a:r>
                <a:endParaRPr lang="en-US" altLang="zh-CN" sz="1000" b="0" i="0">
                  <a:solidFill>
                    <a:srgbClr val="333333"/>
                  </a:solidFill>
                  <a:latin typeface="PingFang SC" panose="020B0400000000000000" charset="-122"/>
                  <a:ea typeface="PingFang SC" panose="020B0400000000000000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5074" y="3757"/>
                <a:ext cx="1622" cy="33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0" indent="0"/>
                <a:r>
                  <a:rPr lang="en-US" altLang="zh-CN" sz="800">
                    <a:solidFill>
                      <a:srgbClr val="333333"/>
                    </a:solidFill>
                    <a:latin typeface="PingFang SC" panose="020B0400000000000000" charset="-122"/>
                    <a:ea typeface="PingFang SC" panose="020B0400000000000000" charset="-122"/>
                    <a:sym typeface="+mn-ea"/>
                  </a:rPr>
                  <a:t>natural constant‌</a:t>
                </a:r>
                <a:endParaRPr lang="en-US" altLang="zh-CN" sz="800">
                  <a:solidFill>
                    <a:srgbClr val="333333"/>
                  </a:solidFill>
                  <a:latin typeface="PingFang SC" panose="020B0400000000000000" charset="-122"/>
                  <a:ea typeface="PingFang SC" panose="020B0400000000000000" charset="-122"/>
                  <a:sym typeface="+mn-ea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7259320" y="1741805"/>
            <a:ext cx="4931410" cy="3470910"/>
            <a:chOff x="10079" y="4276"/>
            <a:chExt cx="7766" cy="5466"/>
          </a:xfrm>
        </p:grpSpPr>
        <p:pic>
          <p:nvPicPr>
            <p:cNvPr id="7" name="图片 6" descr="截屏2025-10-07 21.20.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9" y="6910"/>
              <a:ext cx="7767" cy="2832"/>
            </a:xfrm>
            <a:prstGeom prst="rect">
              <a:avLst/>
            </a:prstGeom>
          </p:spPr>
        </p:pic>
        <p:pic>
          <p:nvPicPr>
            <p:cNvPr id="15" name="图片 14" descr="截屏2025-10-09 22.43.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32" y="5100"/>
              <a:ext cx="3882" cy="1474"/>
            </a:xfrm>
            <a:prstGeom prst="rect">
              <a:avLst/>
            </a:prstGeom>
          </p:spPr>
        </p:pic>
        <p:pic>
          <p:nvPicPr>
            <p:cNvPr id="17" name="图片 16" descr="截屏2025-10-09 22.43.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55" y="5399"/>
              <a:ext cx="1458" cy="1119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0591" y="4276"/>
              <a:ext cx="472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from the previouse slide:</a:t>
              </a:r>
              <a:endParaRPr lang="en-US" altLang="zh-CN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6979" y="1841062"/>
            <a:ext cx="7572195" cy="44645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345" y="43180"/>
            <a:ext cx="11519535" cy="777875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Binary Classification </a:t>
            </a:r>
            <a:r>
              <a:rPr lang="en-US" altLang="zh-CN" dirty="0"/>
              <a:t>- Linear Discriminant Analysis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4350" y="1266825"/>
            <a:ext cx="8616950" cy="452794"/>
          </a:xfrm>
        </p:spPr>
        <p:txBody>
          <a:bodyPr/>
          <a:lstStyle/>
          <a:p>
            <a:r>
              <a:rPr lang="en-US" altLang="zh-CN" dirty="0"/>
              <a:t>Linear Discriminant Analysis</a:t>
            </a:r>
            <a:r>
              <a:rPr lang="zh-CN" altLang="en-US" dirty="0"/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[Fisher, 1936]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56253" y="4136033"/>
            <a:ext cx="306015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LDA is also considered as a classic supervised dimensionality reduction technique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altLang="zh-CN" dirty="0">
                <a:latin typeface="+mj-lt"/>
              </a:rPr>
              <a:t>Linear Regression</a:t>
            </a:r>
            <a:endParaRPr lang="en-US" altLang="zh-CN" dirty="0">
              <a:latin typeface="+mj-lt"/>
            </a:endParaRPr>
          </a:p>
          <a:p>
            <a:pPr lvl="1"/>
            <a:r>
              <a:rPr lang="en-US" altLang="zh-CN" dirty="0">
                <a:latin typeface="+mj-lt"/>
              </a:rPr>
              <a:t>L</a:t>
            </a:r>
            <a:r>
              <a:rPr lang="en-GB" altLang="zh-CN" dirty="0">
                <a:latin typeface="+mj-lt"/>
              </a:rPr>
              <a:t>east Squares Method</a:t>
            </a:r>
            <a:endParaRPr lang="zh-CN" altLang="en-US" dirty="0">
              <a:latin typeface="+mj-lt"/>
            </a:endParaRPr>
          </a:p>
          <a:p>
            <a:endParaRPr lang="zh-CN" altLang="en-US" dirty="0">
              <a:latin typeface="+mj-lt"/>
            </a:endParaRPr>
          </a:p>
          <a:p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B</a:t>
            </a:r>
            <a:r>
              <a:rPr lang="en-GB" altLang="zh-CN" dirty="0" err="1">
                <a:latin typeface="+mj-lt"/>
              </a:rPr>
              <a:t>inary</a:t>
            </a:r>
            <a:r>
              <a:rPr lang="en-GB" altLang="zh-CN" dirty="0">
                <a:latin typeface="+mj-lt"/>
              </a:rPr>
              <a:t> Classification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Problem</a:t>
            </a:r>
            <a:endParaRPr lang="zh-CN" altLang="en-US" dirty="0">
              <a:latin typeface="+mj-lt"/>
            </a:endParaRPr>
          </a:p>
          <a:p>
            <a:pPr lvl="1"/>
            <a:r>
              <a:rPr lang="en-GB" altLang="zh-CN" dirty="0">
                <a:latin typeface="+mj-lt"/>
              </a:rPr>
              <a:t>Logistic Regression</a:t>
            </a:r>
            <a:endParaRPr lang="zh-CN" altLang="en-US" dirty="0">
              <a:latin typeface="+mj-lt"/>
            </a:endParaRPr>
          </a:p>
          <a:p>
            <a:pPr lvl="1"/>
            <a:r>
              <a:rPr lang="en-GB" altLang="zh-CN" dirty="0">
                <a:latin typeface="+mj-lt"/>
              </a:rPr>
              <a:t>Linear Discriminant Analysis</a:t>
            </a:r>
            <a:r>
              <a:rPr lang="zh-CN" altLang="en-US" dirty="0">
                <a:latin typeface="+mj-lt"/>
              </a:rPr>
              <a:t>  </a:t>
            </a:r>
            <a:endParaRPr lang="zh-CN" altLang="en-US" dirty="0">
              <a:latin typeface="+mj-lt"/>
            </a:endParaRPr>
          </a:p>
          <a:p>
            <a:endParaRPr lang="zh-CN" altLang="en-US" dirty="0">
              <a:latin typeface="+mj-lt"/>
            </a:endParaRPr>
          </a:p>
          <a:p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M</a:t>
            </a:r>
            <a:r>
              <a:rPr lang="en-GB" altLang="zh-CN" dirty="0" err="1">
                <a:latin typeface="+mj-lt"/>
              </a:rPr>
              <a:t>ulticlass</a:t>
            </a:r>
            <a:r>
              <a:rPr lang="en-GB" altLang="zh-CN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</a:t>
            </a:r>
            <a:r>
              <a:rPr lang="en-GB" altLang="zh-CN" dirty="0" err="1">
                <a:latin typeface="+mj-lt"/>
              </a:rPr>
              <a:t>lassification</a:t>
            </a:r>
            <a:r>
              <a:rPr lang="en-GB" altLang="zh-CN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P</a:t>
            </a:r>
            <a:r>
              <a:rPr lang="en-GB" altLang="zh-CN" dirty="0" err="1">
                <a:latin typeface="+mj-lt"/>
              </a:rPr>
              <a:t>roblem</a:t>
            </a:r>
            <a:endParaRPr lang="zh-CN" altLang="en-US" dirty="0">
              <a:latin typeface="+mj-lt"/>
            </a:endParaRPr>
          </a:p>
          <a:p>
            <a:pPr lvl="1"/>
            <a:r>
              <a:rPr lang="en-GB" altLang="zh-CN" dirty="0">
                <a:latin typeface="+mj-lt"/>
              </a:rPr>
              <a:t>One vs. One (</a:t>
            </a:r>
            <a:r>
              <a:rPr lang="en-GB" altLang="zh-CN" dirty="0" err="1">
                <a:latin typeface="+mj-lt"/>
              </a:rPr>
              <a:t>OvO</a:t>
            </a:r>
            <a:r>
              <a:rPr lang="en-GB" altLang="zh-CN" dirty="0">
                <a:latin typeface="+mj-lt"/>
              </a:rPr>
              <a:t>)</a:t>
            </a:r>
            <a:endParaRPr lang="zh-CN" altLang="en-US" dirty="0">
              <a:latin typeface="+mj-lt"/>
            </a:endParaRPr>
          </a:p>
          <a:p>
            <a:pPr lvl="1"/>
            <a:r>
              <a:rPr lang="en-GB" altLang="zh-CN" dirty="0">
                <a:latin typeface="+mj-lt"/>
              </a:rPr>
              <a:t>One vs. Rest (</a:t>
            </a:r>
            <a:r>
              <a:rPr lang="en-GB" altLang="zh-CN" dirty="0" err="1">
                <a:latin typeface="+mj-lt"/>
              </a:rPr>
              <a:t>OvR</a:t>
            </a:r>
            <a:r>
              <a:rPr lang="en-GB" altLang="zh-CN" dirty="0">
                <a:latin typeface="+mj-lt"/>
              </a:rPr>
              <a:t>)</a:t>
            </a:r>
            <a:endParaRPr lang="en-GB" altLang="zh-CN" dirty="0">
              <a:latin typeface="+mj-lt"/>
            </a:endParaRPr>
          </a:p>
          <a:p>
            <a:pPr lvl="1"/>
            <a:r>
              <a:rPr lang="en-GB" altLang="zh-CN" dirty="0">
                <a:latin typeface="+mj-lt"/>
              </a:rPr>
              <a:t>Many vs. Many</a:t>
            </a:r>
            <a:r>
              <a:rPr lang="zh-CN" altLang="en-US" dirty="0">
                <a:latin typeface="+mj-lt"/>
              </a:rPr>
              <a:t> </a:t>
            </a:r>
            <a:r>
              <a:rPr lang="en-GB" altLang="zh-CN" dirty="0">
                <a:latin typeface="+mj-lt"/>
              </a:rPr>
              <a:t>(</a:t>
            </a:r>
            <a:r>
              <a:rPr lang="en-GB" altLang="zh-CN" dirty="0" err="1">
                <a:latin typeface="+mj-lt"/>
              </a:rPr>
              <a:t>MvM</a:t>
            </a:r>
            <a:r>
              <a:rPr lang="en-GB" altLang="zh-CN" dirty="0">
                <a:latin typeface="+mj-lt"/>
              </a:rPr>
              <a:t>)</a:t>
            </a:r>
            <a:endParaRPr lang="en-GB" altLang="zh-CN" dirty="0">
              <a:latin typeface="+mj-lt"/>
            </a:endParaRPr>
          </a:p>
          <a:p>
            <a:pPr marL="0" indent="0">
              <a:buNone/>
            </a:pPr>
            <a:endParaRPr lang="zh-CN" altLang="en-US" dirty="0">
              <a:latin typeface="+mj-lt"/>
            </a:endParaRPr>
          </a:p>
          <a:p>
            <a:r>
              <a:rPr lang="zh-CN" altLang="en-US" dirty="0">
                <a:latin typeface="+mj-lt"/>
              </a:rPr>
              <a:t> </a:t>
            </a:r>
            <a:r>
              <a:rPr lang="en-GB" altLang="zh-CN" dirty="0">
                <a:latin typeface="+mj-lt"/>
              </a:rPr>
              <a:t>Class Imbalance Problem</a:t>
            </a:r>
            <a:endParaRPr lang="en-GB" altLang="zh-CN" dirty="0">
              <a:latin typeface="+mj-lt"/>
            </a:endParaRPr>
          </a:p>
          <a:p>
            <a:endParaRPr lang="zh-CN" altLang="en-US" dirty="0">
              <a:latin typeface="+mj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55750" y="1266824"/>
            <a:ext cx="8616950" cy="496619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The idea of LDA: project the same class samples onto a line, while samples of different classes are far away from each other.</a:t>
            </a:r>
            <a:endParaRPr lang="en-US" altLang="zh-CN" dirty="0"/>
          </a:p>
          <a:p>
            <a:pPr lvl="1"/>
            <a:r>
              <a:rPr lang="en-US" altLang="zh-CN" dirty="0"/>
              <a:t>To make the projection points of similar samples as close as possible, we can make the covariance of the projection points of similar samples as small as possible</a:t>
            </a:r>
            <a:endParaRPr lang="en-US" altLang="zh-CN" dirty="0"/>
          </a:p>
          <a:p>
            <a:pPr lvl="1"/>
            <a:r>
              <a:rPr lang="en-US" altLang="zh-CN" dirty="0"/>
              <a:t>To make the projection points of examples from different classes as far away as possible, we can make the distance between the class centers as large as possible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Some variables</a:t>
            </a:r>
            <a:endParaRPr lang="en-US" altLang="zh-CN" dirty="0"/>
          </a:p>
          <a:p>
            <a:pPr lvl="1"/>
            <a:r>
              <a:rPr lang="en-US" altLang="zh-CN" dirty="0"/>
              <a:t>the sample set of the  -</a:t>
            </a:r>
            <a:r>
              <a:rPr lang="en-US" altLang="zh-CN" dirty="0" err="1"/>
              <a:t>th</a:t>
            </a:r>
            <a:r>
              <a:rPr lang="en-US" altLang="zh-CN" dirty="0"/>
              <a:t> class </a:t>
            </a:r>
            <a:endParaRPr lang="en-US" altLang="zh-CN" dirty="0"/>
          </a:p>
          <a:p>
            <a:pPr lvl="1"/>
            <a:r>
              <a:rPr lang="en-US" altLang="zh-CN" sz="2000" dirty="0"/>
              <a:t>the mean vector of the  -</a:t>
            </a:r>
            <a:r>
              <a:rPr lang="en-US" altLang="zh-CN" sz="2000" dirty="0" err="1"/>
              <a:t>th</a:t>
            </a:r>
            <a:r>
              <a:rPr lang="en-US" altLang="zh-CN" sz="2000" dirty="0"/>
              <a:t> class </a:t>
            </a:r>
            <a:endParaRPr lang="en-US" altLang="zh-CN" dirty="0"/>
          </a:p>
          <a:p>
            <a:pPr lvl="1"/>
            <a:r>
              <a:rPr lang="en-US" altLang="zh-CN" sz="2000" dirty="0"/>
              <a:t>the </a:t>
            </a:r>
            <a:r>
              <a:rPr lang="en-US" altLang="zh-CN" dirty="0"/>
              <a:t>covariance matrix of </a:t>
            </a:r>
            <a:r>
              <a:rPr lang="en-US" altLang="zh-CN" sz="2000" dirty="0"/>
              <a:t>the  -</a:t>
            </a:r>
            <a:r>
              <a:rPr lang="en-US" altLang="zh-CN" sz="2000" dirty="0" err="1"/>
              <a:t>th</a:t>
            </a:r>
            <a:r>
              <a:rPr lang="en-US" altLang="zh-CN" sz="2000" dirty="0"/>
              <a:t> class </a:t>
            </a:r>
            <a:endParaRPr lang="en-US" altLang="zh-CN" dirty="0"/>
          </a:p>
          <a:p>
            <a:pPr lvl="1"/>
            <a:r>
              <a:rPr lang="en-US" altLang="zh-CN" dirty="0"/>
              <a:t>the centers of those two classes samples</a:t>
            </a:r>
            <a:r>
              <a:rPr lang="zh-CN" altLang="en-US" dirty="0"/>
              <a:t>           </a:t>
            </a:r>
            <a:r>
              <a:rPr lang="en-US" altLang="zh-CN" dirty="0"/>
              <a:t>and</a:t>
            </a:r>
            <a:endParaRPr lang="en-US" altLang="zh-CN" dirty="0"/>
          </a:p>
          <a:p>
            <a:pPr lvl="1"/>
            <a:r>
              <a:rPr lang="en-US" altLang="zh-CN" dirty="0"/>
              <a:t>the covariances of the two classes samples</a:t>
            </a:r>
            <a:r>
              <a:rPr lang="zh-CN" altLang="en-US" dirty="0"/>
              <a:t>              </a:t>
            </a:r>
            <a:r>
              <a:rPr lang="en-US" altLang="zh-CN" dirty="0"/>
              <a:t>and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415714" y="4521390"/>
          <a:ext cx="3333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Formula" r:id="rId1" imgW="166370" imgH="156210" progId="Equation.Ribbit">
                  <p:embed/>
                </p:oleObj>
              </mc:Choice>
              <mc:Fallback>
                <p:oleObj name="Formula" r:id="rId1" imgW="166370" imgH="156210" progId="Equation.Ribbit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5714" y="4521390"/>
                        <a:ext cx="3333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628440" y="4851907"/>
          <a:ext cx="29845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Formula" r:id="rId3" imgW="148590" imgH="121920" progId="Equation.Ribbit">
                  <p:embed/>
                </p:oleObj>
              </mc:Choice>
              <mc:Fallback>
                <p:oleObj name="Formula" r:id="rId3" imgW="148590" imgH="12192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8440" y="4851907"/>
                        <a:ext cx="298450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7260658" y="5131416"/>
          <a:ext cx="3206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Formula" r:id="rId5" imgW="160020" imgH="156210" progId="Equation.Ribbit">
                  <p:embed/>
                </p:oleObj>
              </mc:Choice>
              <mc:Fallback>
                <p:oleObj name="Formula" r:id="rId5" imgW="160020" imgH="15621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0658" y="5131416"/>
                        <a:ext cx="32067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7717730" y="5396826"/>
          <a:ext cx="76200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Formula" r:id="rId7" imgW="381635" imgH="176530" progId="Equation.Ribbit">
                  <p:embed/>
                </p:oleObj>
              </mc:Choice>
              <mc:Fallback>
                <p:oleObj name="Formula" r:id="rId7" imgW="381635" imgH="17653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7730" y="5396826"/>
                        <a:ext cx="76200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9109792" y="5394205"/>
          <a:ext cx="75565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Formula" r:id="rId9" imgW="377190" imgH="176530" progId="Equation.Ribbit">
                  <p:embed/>
                </p:oleObj>
              </mc:Choice>
              <mc:Fallback>
                <p:oleObj name="Formula" r:id="rId9" imgW="377190" imgH="17653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09792" y="5394205"/>
                        <a:ext cx="75565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7932042" y="5725743"/>
          <a:ext cx="1057275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Formula" r:id="rId11" imgW="528320" imgH="176530" progId="Equation.Ribbit">
                  <p:embed/>
                </p:oleObj>
              </mc:Choice>
              <mc:Fallback>
                <p:oleObj name="Formula" r:id="rId11" imgW="528320" imgH="17653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2042" y="5725743"/>
                        <a:ext cx="1057275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9550799" y="5728918"/>
          <a:ext cx="10572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Formula" r:id="rId13" imgW="528320" imgH="175260" progId="Equation.Ribbit">
                  <p:embed/>
                </p:oleObj>
              </mc:Choice>
              <mc:Fallback>
                <p:oleObj name="Formula" r:id="rId13" imgW="528320" imgH="17526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0799" y="5728918"/>
                        <a:ext cx="105727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1590040" y="43180"/>
            <a:ext cx="10570845" cy="777875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Binary Classification </a:t>
            </a:r>
            <a:r>
              <a:rPr lang="en-US" altLang="zh-CN" dirty="0"/>
              <a:t>- Linear Discriminant Analysis</a:t>
            </a:r>
            <a:endParaRPr lang="zh-CN" altLang="en-US" dirty="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5108575" y="4513816"/>
          <a:ext cx="98425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Formula" r:id="rId15" imgW="371475" imgH="1143000" progId="Equation.Ribbit">
                  <p:embed/>
                </p:oleObj>
              </mc:Choice>
              <mc:Fallback>
                <p:oleObj name="Formula" r:id="rId15" imgW="371475" imgH="1143000" progId="Equation.Ribbit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8575" y="4513816"/>
                        <a:ext cx="98425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5294312" y="4825284"/>
          <a:ext cx="98425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Formula" r:id="rId17" imgW="371475" imgH="1143000" progId="Equation.Ribbit">
                  <p:embed/>
                </p:oleObj>
              </mc:Choice>
              <mc:Fallback>
                <p:oleObj name="Formula" r:id="rId17" imgW="371475" imgH="1143000" progId="Equation.Ribbit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4312" y="4825284"/>
                        <a:ext cx="98425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5944377" y="5123807"/>
          <a:ext cx="98425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Formula" r:id="rId18" imgW="371475" imgH="1143000" progId="Equation.Ribbit">
                  <p:embed/>
                </p:oleObj>
              </mc:Choice>
              <mc:Fallback>
                <p:oleObj name="Formula" r:id="rId18" imgW="371475" imgH="1143000" progId="Equation.Ribbit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4377" y="5123807"/>
                        <a:ext cx="98425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055" y="43180"/>
            <a:ext cx="12240895" cy="777875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Binary Classification </a:t>
            </a:r>
            <a:r>
              <a:rPr lang="en-US" altLang="zh-CN" dirty="0"/>
              <a:t>- Linear Discriminant Analysis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9435" y="1341119"/>
            <a:ext cx="8616950" cy="4966196"/>
          </a:xfrm>
        </p:spPr>
        <p:txBody>
          <a:bodyPr>
            <a:normAutofit/>
          </a:bodyPr>
          <a:lstStyle/>
          <a:p>
            <a:r>
              <a:rPr lang="en-US" altLang="zh-CN" dirty="0"/>
              <a:t>We have the objective to be maximized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The within-class scatter matrix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 between-class scatter matrix</a:t>
            </a: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483781" y="1703824"/>
          <a:ext cx="4181475" cy="169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Formula" r:id="rId1" imgW="2090420" imgH="861060" progId="Equation.Ribbit">
                  <p:embed/>
                </p:oleObj>
              </mc:Choice>
              <mc:Fallback>
                <p:oleObj name="Formula" r:id="rId1" imgW="2090420" imgH="861060" progId="Equation.Ribbit">
                  <p:embed/>
                  <p:pic>
                    <p:nvPicPr>
                      <p:cNvPr id="0" name="图片 215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81" y="1703824"/>
                        <a:ext cx="4181475" cy="169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070447" y="3929173"/>
          <a:ext cx="73247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Formula" r:id="rId3" imgW="3662680" imgH="600710" progId="Equation.Ribbit">
                  <p:embed/>
                </p:oleObj>
              </mc:Choice>
              <mc:Fallback>
                <p:oleObj name="Formula" r:id="rId3" imgW="3662680" imgH="600710" progId="Equation.Ribbit">
                  <p:embed/>
                  <p:pic>
                    <p:nvPicPr>
                      <p:cNvPr id="0" name="图片 215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0447" y="3929173"/>
                        <a:ext cx="7324725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943294" y="5612197"/>
          <a:ext cx="344805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Formula" r:id="rId5" imgW="1724660" imgH="205740" progId="Equation.Ribbit">
                  <p:embed/>
                </p:oleObj>
              </mc:Choice>
              <mc:Fallback>
                <p:oleObj name="Formula" r:id="rId5" imgW="1724660" imgH="205740" progId="Equation.Ribbit">
                  <p:embed/>
                  <p:pic>
                    <p:nvPicPr>
                      <p:cNvPr id="0" name="图片 215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3294" y="5612197"/>
                        <a:ext cx="344805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692900" y="1520825"/>
            <a:ext cx="549910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/>
            <a:r>
              <a:rPr lang="en-US" altLang="zh-CN" sz="1600" dirty="0">
                <a:sym typeface="+mn-ea"/>
              </a:rPr>
              <a:t>To make the projection points of similar samples as close as possible, we can make the covariance of the projection points of similar samples as small as possible.</a:t>
            </a:r>
            <a:endParaRPr lang="en-US" altLang="zh-CN" sz="1600" dirty="0"/>
          </a:p>
          <a:p>
            <a:pPr lvl="1"/>
            <a:r>
              <a:rPr lang="en-US" altLang="zh-CN" sz="1600" dirty="0">
                <a:sym typeface="+mn-ea"/>
              </a:rPr>
              <a:t>To make the projection points of examples from different classes as far away as possible, we can make the distance between the class centers as large as possible</a:t>
            </a:r>
            <a:endParaRPr lang="en-US" altLang="zh-CN" sz="1600" dirty="0"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345" y="43180"/>
            <a:ext cx="11733530" cy="777875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Binary Classification </a:t>
            </a:r>
            <a:r>
              <a:rPr lang="en-US" altLang="zh-CN" dirty="0"/>
              <a:t>- Linear Discriminant Analysis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4350" y="1266825"/>
            <a:ext cx="8616950" cy="4775230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altLang="zh-CN" dirty="0"/>
              <a:t>Generalized Rayleigh quotient</a:t>
            </a:r>
            <a:endParaRPr lang="en-US" altLang="zh-CN" dirty="0"/>
          </a:p>
          <a:p>
            <a:pPr>
              <a:buClr>
                <a:schemeClr val="tx2"/>
              </a:buClr>
            </a:pPr>
            <a:endParaRPr lang="en-US" altLang="zh-CN" dirty="0"/>
          </a:p>
          <a:p>
            <a:pPr>
              <a:buClr>
                <a:schemeClr val="tx2"/>
              </a:buClr>
            </a:pPr>
            <a:endParaRPr lang="en-US" altLang="zh-CN" dirty="0"/>
          </a:p>
          <a:p>
            <a:pPr>
              <a:buClr>
                <a:schemeClr val="tx2"/>
              </a:buClr>
            </a:pPr>
            <a:endParaRPr lang="en-US" altLang="zh-CN" dirty="0"/>
          </a:p>
          <a:p>
            <a:pPr marL="342900" indent="-342900">
              <a:buClr>
                <a:schemeClr val="tx2"/>
              </a:buClr>
            </a:pPr>
            <a:r>
              <a:rPr lang="en-US" altLang="zh-CN" dirty="0"/>
              <a:t>Let</a:t>
            </a:r>
            <a:r>
              <a:rPr lang="zh-CN" altLang="en-US" dirty="0"/>
              <a:t>                 </a:t>
            </a:r>
            <a:r>
              <a:rPr lang="en-US" altLang="zh-CN" dirty="0"/>
              <a:t>, maximizing generalized Rayleigh quotient is equivalent to</a:t>
            </a:r>
            <a:endParaRPr lang="en-US" altLang="zh-CN" dirty="0"/>
          </a:p>
          <a:p>
            <a:pPr>
              <a:buClr>
                <a:schemeClr val="tx2"/>
              </a:buClr>
            </a:pPr>
            <a:endParaRPr lang="en-US" altLang="zh-CN" dirty="0"/>
          </a:p>
          <a:p>
            <a:pPr marL="0" indent="0">
              <a:buClr>
                <a:schemeClr val="tx2"/>
              </a:buClr>
              <a:buNone/>
            </a:pPr>
            <a:endParaRPr lang="en-US" altLang="zh-CN" dirty="0"/>
          </a:p>
          <a:p>
            <a:pPr>
              <a:buClr>
                <a:schemeClr val="tx2"/>
              </a:buClr>
            </a:pPr>
            <a:endParaRPr lang="en-US" altLang="zh-CN" dirty="0"/>
          </a:p>
          <a:p>
            <a:pPr>
              <a:buClr>
                <a:schemeClr val="tx2"/>
              </a:buClr>
            </a:pPr>
            <a:r>
              <a:rPr lang="en-US" altLang="zh-CN" dirty="0"/>
              <a:t>Using the method of Lagrange multipliers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632325" y="3761052"/>
          <a:ext cx="2190750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Formula" r:id="rId1" imgW="1094740" imgH="505460" progId="Equation.Ribbit">
                  <p:embed/>
                </p:oleObj>
              </mc:Choice>
              <mc:Fallback>
                <p:oleObj name="Formula" r:id="rId1" imgW="1094740" imgH="50546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2325" y="3761052"/>
                        <a:ext cx="2190750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790362" y="1974573"/>
          <a:ext cx="167957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Formula" r:id="rId3" imgW="839470" imgH="379730" progId="Equation.Ribbit">
                  <p:embed/>
                </p:oleObj>
              </mc:Choice>
              <mc:Fallback>
                <p:oleObj name="Formula" r:id="rId3" imgW="839470" imgH="37973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0362" y="1974573"/>
                        <a:ext cx="167957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749317" y="2996268"/>
          <a:ext cx="15970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Formula" r:id="rId5" imgW="797560" imgH="182880" progId="Equation.Ribbit">
                  <p:embed/>
                </p:oleObj>
              </mc:Choice>
              <mc:Fallback>
                <p:oleObj name="Formula" r:id="rId5" imgW="797560" imgH="18288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9317" y="2996268"/>
                        <a:ext cx="15970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 descr="截屏2025-10-07 21.38.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7210" y="5527675"/>
            <a:ext cx="5301615" cy="58610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345" y="43180"/>
            <a:ext cx="11642725" cy="777875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Binary Classification </a:t>
            </a:r>
            <a:r>
              <a:rPr lang="en-US" altLang="zh-CN" dirty="0"/>
              <a:t>- Linear Discriminant Analysis</a:t>
            </a:r>
            <a:endParaRPr lang="zh-CN" altLang="en-US" dirty="0"/>
          </a:p>
        </p:txBody>
      </p:sp>
      <p:pic>
        <p:nvPicPr>
          <p:cNvPr id="13" name="图片 12" descr="截屏2025-10-07 21.39.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750" y="1685290"/>
            <a:ext cx="5955030" cy="126873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051685" y="1103630"/>
            <a:ext cx="369633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/>
              <a:t>the derivatives are:</a:t>
            </a:r>
            <a:endParaRPr lang="en-US" altLang="zh-CN" sz="2200"/>
          </a:p>
        </p:txBody>
      </p:sp>
      <p:pic>
        <p:nvPicPr>
          <p:cNvPr id="15" name="图片 14" descr="截屏2025-10-07 21.40.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855" y="3305175"/>
            <a:ext cx="2717165" cy="47625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063750" y="3218180"/>
            <a:ext cx="9671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/>
              <a:t>since</a:t>
            </a:r>
            <a:endParaRPr lang="en-US" altLang="zh-CN" sz="2200"/>
          </a:p>
        </p:txBody>
      </p:sp>
      <p:pic>
        <p:nvPicPr>
          <p:cNvPr id="17" name="图片 16" descr="截屏2025-10-07 21.41.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40" y="3914775"/>
            <a:ext cx="3477260" cy="68707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063750" y="4865370"/>
            <a:ext cx="212026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/>
              <a:t>Let it be 0:</a:t>
            </a:r>
            <a:endParaRPr lang="en-US" altLang="zh-CN" sz="2200"/>
          </a:p>
        </p:txBody>
      </p:sp>
      <p:pic>
        <p:nvPicPr>
          <p:cNvPr id="19" name="图片 18" descr="截屏2025-10-07 21.42.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700" y="4868545"/>
            <a:ext cx="3477260" cy="14566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345" y="43180"/>
            <a:ext cx="11530330" cy="777875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Binary Classification </a:t>
            </a:r>
            <a:r>
              <a:rPr lang="en-US" altLang="zh-CN" dirty="0"/>
              <a:t>- Linear Discriminant Analysis</a:t>
            </a:r>
            <a:endParaRPr lang="zh-CN" altLang="en-US" dirty="0"/>
          </a:p>
        </p:txBody>
      </p:sp>
      <p:pic>
        <p:nvPicPr>
          <p:cNvPr id="5" name="图片 4" descr="截屏2025-10-07 21.49.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8540" y="2262505"/>
            <a:ext cx="3210560" cy="1388110"/>
          </a:xfrm>
          <a:prstGeom prst="rect">
            <a:avLst/>
          </a:prstGeom>
        </p:spPr>
      </p:pic>
      <p:pic>
        <p:nvPicPr>
          <p:cNvPr id="6" name="图片 5" descr="截屏2025-10-07 21.49.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390" y="939800"/>
            <a:ext cx="4011930" cy="63627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616200" y="1599565"/>
            <a:ext cx="4030345" cy="539115"/>
            <a:chOff x="1720" y="2829"/>
            <a:chExt cx="6347" cy="849"/>
          </a:xfrm>
        </p:grpSpPr>
        <p:grpSp>
          <p:nvGrpSpPr>
            <p:cNvPr id="7" name="组合 6"/>
            <p:cNvGrpSpPr/>
            <p:nvPr/>
          </p:nvGrpSpPr>
          <p:grpSpPr>
            <a:xfrm>
              <a:off x="1720" y="2829"/>
              <a:ext cx="5353" cy="849"/>
              <a:chOff x="1577" y="1577"/>
              <a:chExt cx="5353" cy="849"/>
            </a:xfrm>
          </p:grpSpPr>
          <p:pic>
            <p:nvPicPr>
              <p:cNvPr id="3" name="图片 2" descr="截屏2025-10-07 21.47.4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4" y="1577"/>
                <a:ext cx="4186" cy="849"/>
              </a:xfrm>
              <a:prstGeom prst="rect">
                <a:avLst/>
              </a:prstGeom>
            </p:spPr>
          </p:pic>
          <p:sp>
            <p:nvSpPr>
              <p:cNvPr id="4" name="文本框 3"/>
              <p:cNvSpPr txBox="1"/>
              <p:nvPr/>
            </p:nvSpPr>
            <p:spPr>
              <a:xfrm>
                <a:off x="1577" y="1713"/>
                <a:ext cx="994" cy="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200"/>
                  <a:t>Let</a:t>
                </a:r>
                <a:endParaRPr lang="en-US" altLang="zh-CN" sz="2200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7073" y="2972"/>
              <a:ext cx="994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200"/>
                <a:t>:</a:t>
              </a:r>
              <a:endParaRPr lang="en-US" altLang="zh-CN" sz="220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211705" y="3650615"/>
            <a:ext cx="7459345" cy="1938020"/>
            <a:chOff x="1083" y="6458"/>
            <a:chExt cx="11747" cy="3052"/>
          </a:xfrm>
        </p:grpSpPr>
        <p:sp>
          <p:nvSpPr>
            <p:cNvPr id="10" name="文本框 9"/>
            <p:cNvSpPr txBox="1"/>
            <p:nvPr/>
          </p:nvSpPr>
          <p:spPr>
            <a:xfrm>
              <a:off x="1083" y="6458"/>
              <a:ext cx="11747" cy="305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zh-CN" sz="2000"/>
                <a:t>Since the final solution of </a:t>
              </a:r>
              <a:r>
                <a:rPr lang="en-US" altLang="zh-CN" sz="2000" i="1">
                  <a:latin typeface="Times New Roman" panose="02020503050405090304" pitchFamily="18" charset="0"/>
                  <a:ea typeface="微软雅黑" charset="0"/>
                  <a:cs typeface="Times New Roman" panose="02020503050405090304" pitchFamily="18" charset="0"/>
                </a:rPr>
                <a:t>w</a:t>
              </a:r>
              <a:r>
                <a:rPr lang="en-US" altLang="zh-CN" sz="2000"/>
                <a:t> only concerns its direction rather than its magnitude, its magnitude can be assigned arbitrarily. Moreover, as µ₀ and µ₁ have fixed magnitudes,    is affected only by the magnitude of </a:t>
              </a:r>
              <a:r>
                <a:rPr lang="en-US" altLang="zh-CN" sz="2000" i="1">
                  <a:latin typeface="Times New Roman" panose="02020503050405090304" pitchFamily="18" charset="0"/>
                  <a:ea typeface="微软雅黑" charset="0"/>
                  <a:cs typeface="Times New Roman" panose="02020503050405090304" pitchFamily="18" charset="0"/>
                  <a:sym typeface="+mn-ea"/>
                </a:rPr>
                <a:t>w</a:t>
              </a:r>
              <a:r>
                <a:rPr lang="en-US" altLang="zh-CN" sz="2000"/>
                <a:t>. Therefore, by adjusting the magnitude of </a:t>
              </a:r>
              <a:r>
                <a:rPr lang="en-US" altLang="zh-CN" sz="2000" i="1">
                  <a:latin typeface="Times New Roman" panose="02020503050405090304" pitchFamily="18" charset="0"/>
                  <a:ea typeface="微软雅黑" charset="0"/>
                  <a:cs typeface="Times New Roman" panose="02020503050405090304" pitchFamily="18" charset="0"/>
                  <a:sym typeface="+mn-ea"/>
                </a:rPr>
                <a:t>w</a:t>
              </a:r>
              <a:r>
                <a:rPr lang="en-US" altLang="zh-CN" sz="2000"/>
                <a:t>, we can make      = λ.</a:t>
              </a:r>
              <a:endParaRPr lang="en-US" altLang="zh-CN" sz="2000"/>
            </a:p>
          </p:txBody>
        </p:sp>
        <p:pic>
          <p:nvPicPr>
            <p:cNvPr id="11" name="图片 10" descr="截屏2025-10-07 21.52.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8" y="7970"/>
              <a:ext cx="422" cy="521"/>
            </a:xfrm>
            <a:prstGeom prst="rect">
              <a:avLst/>
            </a:prstGeom>
          </p:spPr>
        </p:pic>
        <p:pic>
          <p:nvPicPr>
            <p:cNvPr id="12" name="图片 11" descr="截屏2025-10-07 21.52.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2" y="8932"/>
              <a:ext cx="422" cy="521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2214880" y="5687695"/>
            <a:ext cx="23876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/>
              <a:t>It finally gives:</a:t>
            </a:r>
            <a:endParaRPr lang="en-US" altLang="zh-CN" sz="2200"/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4502109" y="5754423"/>
          <a:ext cx="2451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Formula" r:id="rId5" imgW="1225550" imgH="187960" progId="Equation.Ribbit">
                  <p:embed/>
                </p:oleObj>
              </mc:Choice>
              <mc:Fallback>
                <p:oleObj name="Formula" r:id="rId5" imgW="1225550" imgH="187960" progId="Equation.Ribbit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2109" y="5754423"/>
                        <a:ext cx="24511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9210" y="43180"/>
            <a:ext cx="10812145" cy="77787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Extend LDA to multiclass classification problems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4350" y="1158536"/>
            <a:ext cx="8616950" cy="5547064"/>
          </a:xfrm>
        </p:spPr>
        <p:txBody>
          <a:bodyPr>
            <a:normAutofit/>
          </a:bodyPr>
          <a:lstStyle/>
          <a:p>
            <a:r>
              <a:rPr lang="en-US" altLang="zh-CN" dirty="0"/>
              <a:t>The global scatter matrix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 within-class scatter matrix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where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342900" indent="-342900"/>
            <a:endParaRPr lang="en-US" altLang="zh-CN" dirty="0"/>
          </a:p>
          <a:p>
            <a:pPr marL="342900" indent="-342900"/>
            <a:endParaRPr lang="en-US" altLang="zh-CN" dirty="0"/>
          </a:p>
          <a:p>
            <a:pPr marL="342900" indent="-342900"/>
            <a:r>
              <a:rPr lang="en-US" altLang="zh-CN" dirty="0"/>
              <a:t>We have</a:t>
            </a:r>
            <a:endParaRPr lang="en-US" altLang="zh-CN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727217" y="1569630"/>
          <a:ext cx="3587750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Formula" r:id="rId1" imgW="1793240" imgH="676910" progId="Equation.Ribbit">
                  <p:embed/>
                </p:oleObj>
              </mc:Choice>
              <mc:Fallback>
                <p:oleObj name="Formula" r:id="rId1" imgW="1793240" imgH="67691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7217" y="1569630"/>
                        <a:ext cx="3587750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4587875" y="3315009"/>
          <a:ext cx="16637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Formula" r:id="rId3" imgW="831850" imgH="463550" progId="Equation.Ribbit">
                  <p:embed/>
                </p:oleObj>
              </mc:Choice>
              <mc:Fallback>
                <p:oleObj name="Formula" r:id="rId3" imgW="831850" imgH="46355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75" y="3315009"/>
                        <a:ext cx="1663700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727217" y="4136069"/>
          <a:ext cx="3838575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Formula" r:id="rId5" imgW="1918970" imgH="361950" progId="Equation.Ribbit">
                  <p:embed/>
                </p:oleObj>
              </mc:Choice>
              <mc:Fallback>
                <p:oleObj name="Formula" r:id="rId5" imgW="1918970" imgH="36195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7217" y="4136069"/>
                        <a:ext cx="3838575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727450" y="5075555"/>
          <a:ext cx="3745230" cy="1269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Formula" r:id="rId7" imgW="2014220" imgH="702310" progId="Equation.Ribbit">
                  <p:embed/>
                </p:oleObj>
              </mc:Choice>
              <mc:Fallback>
                <p:oleObj name="Formula" r:id="rId7" imgW="2014220" imgH="70231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7450" y="5075555"/>
                        <a:ext cx="3745230" cy="12693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4350" y="43180"/>
            <a:ext cx="10407650" cy="77787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Extend LDA to multiclass classification problems</a:t>
            </a:r>
            <a:endParaRPr lang="zh-CN" altLang="en-US" dirty="0"/>
          </a:p>
        </p:txBody>
      </p:sp>
      <p:pic>
        <p:nvPicPr>
          <p:cNvPr id="13" name="图片 12" descr="截屏2025-10-07 22.00.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9480" y="836930"/>
            <a:ext cx="6165850" cy="59086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4350" y="1158535"/>
            <a:ext cx="8616950" cy="6185693"/>
          </a:xfrm>
        </p:spPr>
        <p:txBody>
          <a:bodyPr>
            <a:normAutofit/>
          </a:bodyPr>
          <a:lstStyle/>
          <a:p>
            <a:r>
              <a:rPr lang="en-US" altLang="zh-CN" dirty="0"/>
              <a:t>Objective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where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Concatenating the eigenvectors corresponding to the largest non-zero eigenvalues of           leads to the closed-form solution of     , where </a:t>
            </a:r>
            <a:endParaRPr lang="en-US" altLang="zh-CN" dirty="0"/>
          </a:p>
          <a:p>
            <a:pPr marL="1257300" lvl="2" indent="-342900"/>
            <a:endParaRPr lang="en-US" altLang="zh-CN" sz="1600" dirty="0"/>
          </a:p>
          <a:p>
            <a:pPr marL="342900" indent="-342900"/>
            <a:r>
              <a:rPr lang="en-US" altLang="zh-CN" sz="2000" dirty="0"/>
              <a:t>Since the projection reduces the data while considering the class information, LDA is also considered as a classic supervised dimensionality reduction technique</a:t>
            </a:r>
            <a:endParaRPr lang="en-US" altLang="zh-CN" sz="2000" dirty="0"/>
          </a:p>
        </p:txBody>
      </p:sp>
      <p:sp>
        <p:nvSpPr>
          <p:cNvPr id="5" name="上下箭头 4"/>
          <p:cNvSpPr/>
          <p:nvPr/>
        </p:nvSpPr>
        <p:spPr>
          <a:xfrm>
            <a:off x="5255095" y="2540176"/>
            <a:ext cx="576392" cy="938675"/>
          </a:xfrm>
          <a:prstGeom prst="up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913664" y="1410217"/>
          <a:ext cx="241300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Formula" r:id="rId1" imgW="1206500" imgH="406400" progId="Equation.Ribbit">
                  <p:embed/>
                </p:oleObj>
              </mc:Choice>
              <mc:Fallback>
                <p:oleObj name="Formula" r:id="rId1" imgW="1206500" imgH="40640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3664" y="1410217"/>
                        <a:ext cx="2413000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928850" y="2447697"/>
          <a:ext cx="18605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Formula" r:id="rId3" imgW="929640" imgH="182880" progId="Equation.Ribbit">
                  <p:embed/>
                </p:oleObj>
              </mc:Choice>
              <mc:Fallback>
                <p:oleObj name="Formula" r:id="rId3" imgW="929640" imgH="182880" progId="Equation.Ribbit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850" y="2447697"/>
                        <a:ext cx="18605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4680316" y="3598912"/>
          <a:ext cx="194310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Formula" r:id="rId5" imgW="971550" imgH="158750" progId="Equation.Ribbit">
                  <p:embed/>
                </p:oleObj>
              </mc:Choice>
              <mc:Fallback>
                <p:oleObj name="Formula" r:id="rId5" imgW="971550" imgH="15875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0316" y="3598912"/>
                        <a:ext cx="194310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4194104" y="4837498"/>
          <a:ext cx="36830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Formula" r:id="rId7" imgW="184150" imgH="157480" progId="Equation.Ribbit">
                  <p:embed/>
                </p:oleObj>
              </mc:Choice>
              <mc:Fallback>
                <p:oleObj name="Formula" r:id="rId7" imgW="184150" imgH="15748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4104" y="4837498"/>
                        <a:ext cx="36830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784350" y="43180"/>
            <a:ext cx="10304145" cy="77787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Extend LDA to multiclass classification problems</a:t>
            </a:r>
            <a:endParaRPr lang="zh-CN" altLang="en-US" dirty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9055100" y="-743112"/>
          <a:ext cx="914400" cy="22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Equation" r:id="rId9" imgW="3048000" imgH="4572000" progId="Equation.DSMT4">
                  <p:embed/>
                </p:oleObj>
              </mc:Choice>
              <mc:Fallback>
                <p:oleObj name="Equation" r:id="rId9" imgW="3048000" imgH="4572000" progId="Equation.DSMT4">
                  <p:embed/>
                  <p:pic>
                    <p:nvPicPr>
                      <p:cNvPr id="0" name="图片 2560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055100" y="-743112"/>
                        <a:ext cx="914400" cy="22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形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17468" y="4167366"/>
            <a:ext cx="282818" cy="306386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81548" y="4840163"/>
            <a:ext cx="1451379" cy="282737"/>
          </a:xfrm>
          <a:prstGeom prst="rect">
            <a:avLst/>
          </a:prstGeom>
        </p:spPr>
      </p:pic>
      <p:pic>
        <p:nvPicPr>
          <p:cNvPr id="20" name="图形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63695" y="4516866"/>
            <a:ext cx="765953" cy="320632"/>
          </a:xfrm>
          <a:prstGeom prst="rect">
            <a:avLst/>
          </a:prstGeom>
        </p:spPr>
      </p:pic>
      <p:pic>
        <p:nvPicPr>
          <p:cNvPr id="17" name="图片 16" descr="截屏2025-10-07 22.07.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4460" y="1054100"/>
            <a:ext cx="4119880" cy="356235"/>
          </a:xfrm>
          <a:prstGeom prst="rect">
            <a:avLst/>
          </a:prstGeom>
        </p:spPr>
      </p:pic>
      <p:pic>
        <p:nvPicPr>
          <p:cNvPr id="19" name="图片 18" descr="截屏2025-10-07 22.08.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51015" y="1438910"/>
            <a:ext cx="3345180" cy="1651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Multiclass Classification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4350" y="1266825"/>
            <a:ext cx="8636907" cy="4957806"/>
          </a:xfrm>
        </p:spPr>
        <p:txBody>
          <a:bodyPr>
            <a:normAutofit/>
          </a:bodyPr>
          <a:lstStyle/>
          <a:p>
            <a:r>
              <a:rPr lang="en-US" altLang="zh-CN" dirty="0"/>
              <a:t>Multiclass Classification learning methods</a:t>
            </a:r>
            <a:endParaRPr lang="en-US" altLang="zh-CN" dirty="0"/>
          </a:p>
          <a:p>
            <a:pPr lvl="1"/>
            <a:r>
              <a:rPr lang="en-US" altLang="zh-CN" dirty="0"/>
              <a:t>Some binary classification methods can be directly extended to accommodate multiclass cases</a:t>
            </a:r>
            <a:endParaRPr lang="en-US" altLang="zh-CN" dirty="0"/>
          </a:p>
          <a:p>
            <a:pPr lvl="1"/>
            <a:r>
              <a:rPr lang="en-US" altLang="zh-CN" dirty="0"/>
              <a:t>Apply some strategies to solve multiclass classification problems with any existing binary classification methods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more general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en-US" altLang="zh-CN" sz="2000" dirty="0"/>
              <a:t>Decompose the problem and then train a binary classifier for each divided binary classification problem</a:t>
            </a:r>
            <a:endParaRPr lang="en-US" altLang="zh-CN" sz="2000" dirty="0"/>
          </a:p>
          <a:p>
            <a:pPr lvl="2"/>
            <a:r>
              <a:rPr lang="en-US" altLang="zh-CN" sz="2000" dirty="0"/>
              <a:t>Ensemble the outputs collected from all binary classifiers into the final multiclass predictions</a:t>
            </a:r>
            <a:endParaRPr lang="en-US" altLang="zh-CN" sz="2000" dirty="0"/>
          </a:p>
          <a:p>
            <a:pPr marL="782955" lvl="2" indent="0">
              <a:buNone/>
            </a:pPr>
            <a:endParaRPr lang="en-US" altLang="zh-CN" dirty="0"/>
          </a:p>
          <a:p>
            <a:pPr marL="342900" indent="-342900"/>
            <a:r>
              <a:rPr lang="en-US" altLang="zh-CN" dirty="0"/>
              <a:t>Dividing strategies</a:t>
            </a:r>
            <a:endParaRPr lang="en-US" altLang="zh-CN" dirty="0"/>
          </a:p>
          <a:p>
            <a:pPr marL="800100" lvl="1" indent="-342900"/>
            <a:r>
              <a:rPr lang="en-US" altLang="zh-CN" dirty="0"/>
              <a:t>One vs. One (</a:t>
            </a:r>
            <a:r>
              <a:rPr lang="en-US" altLang="zh-CN" dirty="0" err="1"/>
              <a:t>OvO</a:t>
            </a:r>
            <a:r>
              <a:rPr lang="en-US" altLang="zh-CN" dirty="0"/>
              <a:t>)</a:t>
            </a:r>
            <a:endParaRPr lang="en-US" altLang="zh-CN" dirty="0"/>
          </a:p>
          <a:p>
            <a:pPr marL="800100" lvl="1" indent="-342900"/>
            <a:r>
              <a:rPr lang="en-US" altLang="zh-CN" dirty="0"/>
              <a:t>One vs. Rest (</a:t>
            </a:r>
            <a:r>
              <a:rPr lang="en-US" altLang="zh-CN" dirty="0" err="1"/>
              <a:t>OvR</a:t>
            </a:r>
            <a:r>
              <a:rPr lang="en-US" altLang="zh-CN" dirty="0"/>
              <a:t>)</a:t>
            </a:r>
            <a:endParaRPr lang="en-US" altLang="zh-CN" dirty="0"/>
          </a:p>
          <a:p>
            <a:pPr marL="800100" lvl="1" indent="-342900"/>
            <a:r>
              <a:rPr lang="en-US" altLang="zh-CN" dirty="0"/>
              <a:t>Many vs. Many (</a:t>
            </a:r>
            <a:r>
              <a:rPr lang="en-US" altLang="zh-CN" dirty="0" err="1"/>
              <a:t>MvM</a:t>
            </a:r>
            <a:r>
              <a:rPr lang="en-US" altLang="zh-CN" dirty="0"/>
              <a:t>)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Multiclass Classification - </a:t>
            </a:r>
            <a:r>
              <a:rPr lang="en-US" altLang="zh-CN" dirty="0" err="1"/>
              <a:t>OvO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4350" y="1266825"/>
            <a:ext cx="8616950" cy="4722914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cs typeface="Verdana" panose="020B0804030504040204" pitchFamily="34" charset="0"/>
              </a:rPr>
              <a:t>In the decomposing phase </a:t>
            </a:r>
            <a:endParaRPr lang="en-US" altLang="zh-CN" sz="2400" dirty="0">
              <a:cs typeface="Verdana" panose="020B0804030504040204" pitchFamily="34" charset="0"/>
            </a:endParaRPr>
          </a:p>
          <a:p>
            <a:pPr lvl="1"/>
            <a:r>
              <a:rPr lang="en-US" altLang="zh-CN" dirty="0">
                <a:cs typeface="Verdana" panose="020B0804030504040204" pitchFamily="34" charset="0"/>
              </a:rPr>
              <a:t>puts the N classes into pairs</a:t>
            </a:r>
            <a:endParaRPr lang="en-US" altLang="zh-CN" dirty="0">
              <a:cs typeface="Verdana" panose="020B0804030504040204" pitchFamily="34" charset="0"/>
            </a:endParaRPr>
          </a:p>
          <a:p>
            <a:pPr lvl="2"/>
            <a:r>
              <a:rPr lang="en-US" altLang="zh-CN" dirty="0">
                <a:cs typeface="Verdana" panose="020B0804030504040204" pitchFamily="34" charset="0"/>
              </a:rPr>
              <a:t>N(N-1)/2 binary classification tasks</a:t>
            </a:r>
            <a:endParaRPr lang="en-US" altLang="zh-CN" dirty="0">
              <a:cs typeface="Verdana" panose="020B0804030504040204" pitchFamily="34" charset="0"/>
            </a:endParaRPr>
          </a:p>
          <a:p>
            <a:pPr lvl="1"/>
            <a:r>
              <a:rPr lang="en-US" altLang="zh-CN" dirty="0">
                <a:cs typeface="Verdana" panose="020B0804030504040204" pitchFamily="34" charset="0"/>
              </a:rPr>
              <a:t>trains a classifier for each task</a:t>
            </a:r>
            <a:endParaRPr lang="en-US" altLang="zh-CN" dirty="0">
              <a:cs typeface="Verdana" panose="020B0804030504040204" pitchFamily="34" charset="0"/>
            </a:endParaRPr>
          </a:p>
          <a:p>
            <a:pPr lvl="2"/>
            <a:r>
              <a:rPr lang="en-US" altLang="zh-CN" dirty="0">
                <a:cs typeface="Verdana" panose="020B0804030504040204" pitchFamily="34" charset="0"/>
              </a:rPr>
              <a:t>N(N-1)/2 </a:t>
            </a:r>
            <a:r>
              <a:rPr lang="en-US" altLang="zh-CN" sz="2000" dirty="0">
                <a:cs typeface="Verdana" panose="020B0804030504040204" pitchFamily="34" charset="0"/>
              </a:rPr>
              <a:t>classifiers</a:t>
            </a:r>
            <a:endParaRPr lang="en-US" altLang="zh-CN" sz="2400" dirty="0">
              <a:cs typeface="Verdana" panose="020B0804030504040204" pitchFamily="34" charset="0"/>
            </a:endParaRPr>
          </a:p>
          <a:p>
            <a:pPr marL="0" indent="0">
              <a:buNone/>
            </a:pPr>
            <a:endParaRPr lang="en-US" altLang="zh-CN" dirty="0">
              <a:cs typeface="Verdana" panose="020B0804030504040204" pitchFamily="34" charset="0"/>
            </a:endParaRPr>
          </a:p>
          <a:p>
            <a:pPr marL="0" indent="0">
              <a:buNone/>
            </a:pPr>
            <a:endParaRPr lang="en-US" altLang="zh-CN" dirty="0">
              <a:cs typeface="Verdana" panose="020B0804030504040204" pitchFamily="34" charset="0"/>
            </a:endParaRPr>
          </a:p>
          <a:p>
            <a:r>
              <a:rPr lang="en-US" altLang="zh-CN" sz="2400" b="0" i="0" u="none" strike="noStrike" baseline="0" dirty="0">
                <a:cs typeface="Verdana" panose="020B0804030504040204" pitchFamily="34" charset="0"/>
              </a:rPr>
              <a:t>In the testing phase </a:t>
            </a:r>
            <a:endParaRPr lang="en-US" altLang="zh-CN" dirty="0">
              <a:cs typeface="Verdana" panose="020B0804030504040204" pitchFamily="34" charset="0"/>
            </a:endParaRPr>
          </a:p>
          <a:p>
            <a:pPr lvl="1"/>
            <a:r>
              <a:rPr lang="en-US" altLang="zh-CN" dirty="0">
                <a:cs typeface="Verdana" panose="020B0804030504040204" pitchFamily="34" charset="0"/>
              </a:rPr>
              <a:t>a new sample is classified by all classifiers</a:t>
            </a:r>
            <a:endParaRPr lang="en-US" altLang="zh-CN" dirty="0">
              <a:cs typeface="Verdana" panose="020B0804030504040204" pitchFamily="34" charset="0"/>
            </a:endParaRPr>
          </a:p>
          <a:p>
            <a:pPr lvl="2"/>
            <a:r>
              <a:rPr lang="en-US" altLang="zh-CN" dirty="0">
                <a:cs typeface="Verdana" panose="020B0804030504040204" pitchFamily="34" charset="0"/>
              </a:rPr>
              <a:t>N(N-1)/2 classification outputs</a:t>
            </a:r>
            <a:endParaRPr lang="en-US" altLang="zh-CN" dirty="0">
              <a:cs typeface="Verdana" panose="020B0804030504040204" pitchFamily="34" charset="0"/>
            </a:endParaRPr>
          </a:p>
          <a:p>
            <a:pPr lvl="1"/>
            <a:r>
              <a:rPr lang="en-US" altLang="zh-CN" dirty="0">
                <a:cs typeface="Verdana" panose="020B0804030504040204" pitchFamily="34" charset="0"/>
              </a:rPr>
              <a:t>the final prediction can be made via voting</a:t>
            </a:r>
            <a:endParaRPr lang="en-US" altLang="zh-CN" dirty="0">
              <a:cs typeface="Verdana" panose="020B0804030504040204" pitchFamily="34" charset="0"/>
            </a:endParaRPr>
          </a:p>
          <a:p>
            <a:pPr lvl="2"/>
            <a:r>
              <a:rPr lang="en-US" altLang="zh-CN" dirty="0">
                <a:cs typeface="Verdana" panose="020B0804030504040204" pitchFamily="34" charset="0"/>
              </a:rPr>
              <a:t>the predicted class is the one received the most votes</a:t>
            </a:r>
            <a:endParaRPr lang="zh-CN" altLang="en-US" dirty="0">
              <a:cs typeface="Verdana" panose="020B0804030504040204" pitchFamily="34" charset="0"/>
            </a:endParaRPr>
          </a:p>
          <a:p>
            <a:pPr marL="0" indent="0">
              <a:buNone/>
            </a:pPr>
            <a:endParaRPr lang="en-US" altLang="zh-CN" dirty="0">
              <a:cs typeface="Verdana" panose="020B08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784350" y="1218690"/>
            <a:ext cx="8616950" cy="4930775"/>
          </a:xfrm>
        </p:spPr>
        <p:txBody>
          <a:bodyPr>
            <a:norm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form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GB" altLang="zh-CN" dirty="0"/>
              <a:t>linear model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                 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GB" altLang="zh-CN" dirty="0"/>
              <a:t>where </a:t>
            </a:r>
            <a:r>
              <a:rPr lang="zh-CN" altLang="en-US" dirty="0"/>
              <a:t> </a:t>
            </a:r>
            <a:r>
              <a:rPr lang="en-GB" altLang="zh-CN" dirty="0"/>
              <a:t> </a:t>
            </a:r>
            <a:r>
              <a:rPr lang="zh-CN" altLang="en-US" dirty="0"/>
              <a:t> </a:t>
            </a:r>
            <a:r>
              <a:rPr lang="en-GB" altLang="zh-CN" dirty="0"/>
              <a:t>takes the</a:t>
            </a:r>
            <a:r>
              <a:rPr lang="zh-CN" altLang="en-US" dirty="0"/>
              <a:t> </a:t>
            </a:r>
            <a:r>
              <a:rPr lang="en-GB" altLang="zh-CN" dirty="0"/>
              <a:t>value  </a:t>
            </a:r>
            <a:r>
              <a:rPr lang="zh-CN" altLang="en-US" dirty="0"/>
              <a:t>  </a:t>
            </a:r>
            <a:r>
              <a:rPr lang="en-GB" altLang="zh-CN" dirty="0"/>
              <a:t>on the 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en-GB" altLang="zh-CN" dirty="0" err="1"/>
              <a:t>th</a:t>
            </a:r>
            <a:r>
              <a:rPr lang="en-GB" altLang="zh-CN" dirty="0"/>
              <a:t> variable.</a:t>
            </a:r>
            <a:endParaRPr lang="en-GB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GB" altLang="zh-CN" dirty="0"/>
              <a:t>The</a:t>
            </a:r>
            <a:r>
              <a:rPr lang="zh-CN" altLang="en-US" dirty="0"/>
              <a:t> </a:t>
            </a:r>
            <a:r>
              <a:rPr lang="en-GB" altLang="zh-CN" dirty="0"/>
              <a:t>vector form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2000" dirty="0"/>
              <a:t>where</a:t>
            </a:r>
            <a:endParaRPr lang="en-US" altLang="zh-CN" sz="20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880647" y="2924130"/>
          <a:ext cx="24574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Formula" r:id="rId1" imgW="1243330" imgH="176530" progId="Equation.Ribbit">
                  <p:embed/>
                </p:oleObj>
              </mc:Choice>
              <mc:Fallback>
                <p:oleObj name="Formula" r:id="rId1" imgW="1243330" imgH="176530" progId="Equation.Ribbit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0647" y="2924130"/>
                        <a:ext cx="245745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zh-CN" dirty="0"/>
              <a:t>The Basic Form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362325" y="2065338"/>
          <a:ext cx="482917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Formula" r:id="rId3" imgW="2440940" imgH="176530" progId="Equation.Ribbit">
                  <p:embed/>
                </p:oleObj>
              </mc:Choice>
              <mc:Fallback>
                <p:oleObj name="Formula" r:id="rId3" imgW="2440940" imgH="17653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2325" y="2065338"/>
                        <a:ext cx="4829175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824864" y="4686358"/>
          <a:ext cx="21701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Formula" r:id="rId5" imgW="1096010" imgH="186690" progId="Equation.Ribbit">
                  <p:embed/>
                </p:oleObj>
              </mc:Choice>
              <mc:Fallback>
                <p:oleObj name="Formula" r:id="rId5" imgW="1096010" imgH="18669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4864" y="4686358"/>
                        <a:ext cx="21701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9593228" y="3040069"/>
          <a:ext cx="250825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Formula" r:id="rId7" imgW="127000" imgH="119380" progId="Equation.Ribbit">
                  <p:embed/>
                </p:oleObj>
              </mc:Choice>
              <mc:Fallback>
                <p:oleObj name="Formula" r:id="rId7" imgW="127000" imgH="119380" progId="Equation.Ribbit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93228" y="3040069"/>
                        <a:ext cx="250825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7077813" y="3036894"/>
          <a:ext cx="198438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Formula" r:id="rId9" imgW="100330" imgH="120650" progId="Equation.Ribbit">
                  <p:embed/>
                </p:oleObj>
              </mc:Choice>
              <mc:Fallback>
                <p:oleObj name="Formula" r:id="rId9" imgW="100330" imgH="120650" progId="Equation.Ribbit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7813" y="3036894"/>
                        <a:ext cx="198438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2773263" y="5399962"/>
          <a:ext cx="265112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Formula" r:id="rId11" imgW="1341120" imgH="176530" progId="Equation.Ribbit">
                  <p:embed/>
                </p:oleObj>
              </mc:Choice>
              <mc:Fallback>
                <p:oleObj name="Formula" r:id="rId11" imgW="1341120" imgH="176530" progId="Equation.Ribbit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263" y="5399962"/>
                        <a:ext cx="2651125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2401463" y="3295899"/>
          <a:ext cx="98425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Formula" r:id="rId13" imgW="371475" imgH="1143000" progId="Equation.Ribbit">
                  <p:embed/>
                </p:oleObj>
              </mc:Choice>
              <mc:Fallback>
                <p:oleObj name="Formula" r:id="rId13" imgW="371475" imgH="1143000" progId="Equation.Ribbit">
                  <p:embed/>
                  <p:pic>
                    <p:nvPicPr>
                      <p:cNvPr id="0" name="图片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1463" y="3295899"/>
                        <a:ext cx="98425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/>
          <p:cNvSpPr txBox="1"/>
          <p:nvPr/>
        </p:nvSpPr>
        <p:spPr>
          <a:xfrm>
            <a:off x="1801171" y="3781309"/>
            <a:ext cx="8616950" cy="2467092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zh-CN" alt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Multiclass Classification - </a:t>
            </a:r>
            <a:r>
              <a:rPr lang="en-US" altLang="zh-CN" sz="3200" dirty="0" err="1"/>
              <a:t>OvR</a:t>
            </a:r>
            <a:r>
              <a:rPr lang="en-US" altLang="zh-CN" sz="3200" dirty="0"/>
              <a:t> 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4350" y="1266825"/>
            <a:ext cx="8616950" cy="4981576"/>
          </a:xfrm>
        </p:spPr>
        <p:txBody>
          <a:bodyPr>
            <a:normAutofit/>
          </a:bodyPr>
          <a:lstStyle/>
          <a:p>
            <a:r>
              <a:rPr lang="en-US" altLang="zh-CN" dirty="0"/>
              <a:t>In the decomposing phase</a:t>
            </a:r>
            <a:endParaRPr lang="en-US" altLang="zh-CN" dirty="0"/>
          </a:p>
          <a:p>
            <a:pPr lvl="1"/>
            <a:r>
              <a:rPr lang="en-US" altLang="zh-CN" dirty="0"/>
              <a:t>consider each class as positive in turn, and the rest classes are considered as negative</a:t>
            </a:r>
            <a:endParaRPr lang="en-US" altLang="zh-CN" dirty="0"/>
          </a:p>
          <a:p>
            <a:pPr lvl="2"/>
            <a:r>
              <a:rPr lang="en-US" altLang="zh-CN" dirty="0"/>
              <a:t>N binary classification tasks</a:t>
            </a:r>
            <a:endParaRPr lang="en-US" altLang="zh-CN" dirty="0"/>
          </a:p>
          <a:p>
            <a:pPr lvl="1"/>
            <a:r>
              <a:rPr lang="en-US" altLang="zh-CN" sz="1800" dirty="0"/>
              <a:t>trains a classifier for each task</a:t>
            </a:r>
            <a:endParaRPr lang="en-US" altLang="zh-CN" sz="1800" dirty="0"/>
          </a:p>
          <a:p>
            <a:pPr lvl="2"/>
            <a:r>
              <a:rPr lang="en-US" altLang="zh-CN" dirty="0"/>
              <a:t>N classifiers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 the testing phase</a:t>
            </a:r>
            <a:endParaRPr lang="en-US" altLang="zh-CN" dirty="0"/>
          </a:p>
          <a:p>
            <a:pPr lvl="1"/>
            <a:r>
              <a:rPr lang="en-US" altLang="zh-CN" dirty="0"/>
              <a:t>a new sample is classified by all classifiers</a:t>
            </a:r>
            <a:endParaRPr lang="en-US" altLang="zh-CN" dirty="0"/>
          </a:p>
          <a:p>
            <a:pPr lvl="2"/>
            <a:r>
              <a:rPr lang="en-US" altLang="zh-CN" dirty="0"/>
              <a:t>N classification outputs</a:t>
            </a:r>
            <a:endParaRPr lang="en-US" altLang="zh-CN" dirty="0"/>
          </a:p>
          <a:p>
            <a:pPr lvl="1"/>
            <a:r>
              <a:rPr lang="en-US" altLang="zh-CN" dirty="0"/>
              <a:t>the prediction confidences are usually assessed</a:t>
            </a:r>
            <a:endParaRPr lang="en-US" altLang="zh-CN" dirty="0"/>
          </a:p>
          <a:p>
            <a:pPr lvl="2"/>
            <a:r>
              <a:rPr lang="en-US" altLang="zh-CN" dirty="0"/>
              <a:t>the class with the highest confidence is used as the classification result</a:t>
            </a:r>
            <a:endParaRPr lang="zh-CN" altLang="en-US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6910" y="1244600"/>
            <a:ext cx="8345234" cy="464622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Multiclass Classification – A comparison between </a:t>
            </a:r>
            <a:r>
              <a:rPr lang="en-US" altLang="zh-CN" sz="2800" dirty="0" err="1"/>
              <a:t>OvO</a:t>
            </a:r>
            <a:r>
              <a:rPr lang="en-US" altLang="zh-CN" sz="2800" dirty="0"/>
              <a:t> and </a:t>
            </a:r>
            <a:r>
              <a:rPr lang="en-US" altLang="zh-CN" sz="2800" dirty="0" err="1"/>
              <a:t>OvR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OvO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6930" y="1724773"/>
            <a:ext cx="4159250" cy="430847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Train</a:t>
            </a:r>
            <a:r>
              <a:rPr lang="zh-CN" altLang="en-US" sz="2000" dirty="0"/>
              <a:t> </a:t>
            </a:r>
            <a:r>
              <a:rPr lang="en-US" altLang="zh-CN" sz="2000" dirty="0"/>
              <a:t>N(N-1)/2</a:t>
            </a:r>
            <a:r>
              <a:rPr lang="zh-CN" altLang="en-US" sz="2000" dirty="0"/>
              <a:t> </a:t>
            </a:r>
            <a:r>
              <a:rPr lang="en-US" altLang="zh-CN" sz="2000" dirty="0"/>
              <a:t>classifiers</a:t>
            </a:r>
            <a:r>
              <a:rPr lang="zh-CN" altLang="en-US" sz="2000" dirty="0"/>
              <a:t>，</a:t>
            </a:r>
            <a:r>
              <a:rPr lang="en-US" altLang="zh-CN" sz="2000" dirty="0"/>
              <a:t>the memory and testing time costs are often higher</a:t>
            </a:r>
            <a:endParaRPr lang="en-US" altLang="zh-CN" sz="2000" dirty="0"/>
          </a:p>
          <a:p>
            <a:r>
              <a:rPr lang="en-US" altLang="zh-CN" sz="2000" dirty="0"/>
              <a:t>Each classifier uses only samples of two classes. Hence, the computational cost of training </a:t>
            </a:r>
            <a:r>
              <a:rPr lang="en-US" altLang="zh-CN" sz="2000" dirty="0" err="1"/>
              <a:t>OvO</a:t>
            </a:r>
            <a:r>
              <a:rPr lang="en-US" altLang="zh-CN" sz="2000" dirty="0"/>
              <a:t> is lower</a:t>
            </a:r>
            <a:endParaRPr lang="zh-CN" altLang="en-US" sz="2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 err="1"/>
              <a:t>OvR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Train N classifiers</a:t>
            </a:r>
            <a:r>
              <a:rPr lang="zh-CN" altLang="en-US" sz="2000" dirty="0"/>
              <a:t>，</a:t>
            </a:r>
            <a:r>
              <a:rPr lang="en-US" altLang="zh-CN" sz="2000" dirty="0"/>
              <a:t>the memory and testing time costs are often lower</a:t>
            </a:r>
            <a:endParaRPr lang="en-US" altLang="zh-CN" sz="2000" dirty="0"/>
          </a:p>
          <a:p>
            <a:r>
              <a:rPr lang="en-US" altLang="zh-CN" sz="2000" dirty="0"/>
              <a:t>Each classifier uses all training samples. Hence, the computational cost of training </a:t>
            </a:r>
            <a:r>
              <a:rPr lang="en-US" altLang="zh-CN" sz="2000" dirty="0" err="1"/>
              <a:t>OvO</a:t>
            </a:r>
            <a:r>
              <a:rPr lang="en-US" altLang="zh-CN" sz="2000" dirty="0"/>
              <a:t> is higher</a:t>
            </a:r>
            <a:endParaRPr lang="zh-CN" altLang="en-US" sz="20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9450" y="47625"/>
            <a:ext cx="11513185" cy="777875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Multiclass Classification – A comparison between </a:t>
            </a:r>
            <a:r>
              <a:rPr lang="en-US" altLang="zh-CN" sz="2800" dirty="0" err="1"/>
              <a:t>OvO</a:t>
            </a:r>
            <a:r>
              <a:rPr lang="en-US" altLang="zh-CN" sz="2800" dirty="0"/>
              <a:t> and </a:t>
            </a:r>
            <a:r>
              <a:rPr lang="en-US" altLang="zh-CN" sz="2800" dirty="0" err="1"/>
              <a:t>OvR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1954306" y="4266097"/>
            <a:ext cx="8148918" cy="1173177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As for the prediction performance, it depends on the specific data distribution, and in most cases, the two methods have similar performance.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6120" y="1201905"/>
            <a:ext cx="8616950" cy="85890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Many vs Many(</a:t>
            </a:r>
            <a:r>
              <a:rPr lang="en-US" altLang="zh-CN" dirty="0" err="1"/>
              <a:t>MvM</a:t>
            </a:r>
            <a:r>
              <a:rPr lang="en-US" altLang="zh-CN" dirty="0"/>
              <a:t>)</a:t>
            </a:r>
            <a:endParaRPr lang="en-US" altLang="zh-CN" dirty="0"/>
          </a:p>
          <a:p>
            <a:pPr lvl="1"/>
            <a:r>
              <a:rPr lang="en-US" altLang="zh-CN" dirty="0" err="1"/>
              <a:t>MvM</a:t>
            </a:r>
            <a:r>
              <a:rPr lang="en-US" altLang="zh-CN" dirty="0"/>
              <a:t> conducts multiple trials, and each trial puts several classes as positive and several classes as negative.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32921" y="3076617"/>
            <a:ext cx="4166129" cy="13220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>
                <a:latin typeface="Verdana" panose="020B0804030504040204" pitchFamily="34" charset="0"/>
                <a:ea typeface="幼圆" panose="02010509060101010101" pitchFamily="49" charset="-122"/>
              </a:rPr>
              <a:t>Encoding:</a:t>
            </a:r>
            <a:r>
              <a:rPr lang="zh-CN" altLang="en-US" sz="2000" dirty="0">
                <a:latin typeface="Verdana" panose="020B0804030504040204" pitchFamily="34" charset="0"/>
                <a:ea typeface="幼圆" panose="02010509060101010101" pitchFamily="49" charset="-122"/>
              </a:rPr>
              <a:t> </a:t>
            </a:r>
            <a:r>
              <a:rPr lang="en-US" altLang="zh-CN" sz="2000" dirty="0">
                <a:latin typeface="Verdana" panose="020B0804030504040204" pitchFamily="34" charset="0"/>
                <a:ea typeface="幼圆" panose="02010509060101010101" pitchFamily="49" charset="-122"/>
              </a:rPr>
              <a:t>split the N classes M times, where each time splits some classes as positive and some classes as negative.</a:t>
            </a:r>
            <a:endParaRPr lang="en-US" altLang="zh-CN" sz="2000" dirty="0">
              <a:latin typeface="Verdana" panose="020B08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21107" y="2749754"/>
            <a:ext cx="4468934" cy="10147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>
                <a:latin typeface="Verdana" panose="020B0804030504040204" pitchFamily="34" charset="0"/>
                <a:ea typeface="幼圆" panose="02010509060101010101" pitchFamily="49" charset="-122"/>
              </a:rPr>
              <a:t>A total of M training sets are</a:t>
            </a:r>
            <a:endParaRPr lang="en-US" altLang="zh-CN" sz="2000" dirty="0">
              <a:latin typeface="Verdana" panose="020B0804030504040204" pitchFamily="34" charset="0"/>
              <a:ea typeface="幼圆" panose="02010509060101010101" pitchFamily="49" charset="-122"/>
            </a:endParaRPr>
          </a:p>
          <a:p>
            <a:r>
              <a:rPr lang="en-US" altLang="zh-CN" sz="2000" dirty="0">
                <a:latin typeface="Verdana" panose="020B0804030504040204" pitchFamily="34" charset="0"/>
                <a:ea typeface="幼圆" panose="02010509060101010101" pitchFamily="49" charset="-122"/>
              </a:rPr>
              <a:t>Generated. The base codeword of each class are calculated.</a:t>
            </a:r>
            <a:endParaRPr lang="en-US" altLang="zh-CN" sz="2000" dirty="0">
              <a:latin typeface="Verdana" panose="020B0804030504040204" pitchFamily="34" charset="0"/>
              <a:ea typeface="幼圆" panose="02010509060101010101" pitchFamily="49" charset="-122"/>
            </a:endParaRPr>
          </a:p>
        </p:txBody>
      </p:sp>
      <p:cxnSp>
        <p:nvCxnSpPr>
          <p:cNvPr id="12" name="直接箭头连接符 11"/>
          <p:cNvCxnSpPr>
            <a:stCxn id="4" idx="3"/>
            <a:endCxn id="6" idx="1"/>
          </p:cNvCxnSpPr>
          <p:nvPr/>
        </p:nvCxnSpPr>
        <p:spPr>
          <a:xfrm flipV="1">
            <a:off x="5099050" y="3257007"/>
            <a:ext cx="1122045" cy="48069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32921" y="4768242"/>
            <a:ext cx="3973393" cy="6451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latin typeface="Verdana" panose="020B0804030504040204" pitchFamily="34" charset="0"/>
                <a:ea typeface="幼圆" panose="02010509060101010101" pitchFamily="49" charset="-122"/>
              </a:rPr>
              <a:t>Decoding:</a:t>
            </a:r>
            <a:r>
              <a:rPr lang="zh-CN" altLang="en-US" dirty="0">
                <a:latin typeface="Verdana" panose="020B0804030504040204" pitchFamily="34" charset="0"/>
                <a:ea typeface="幼圆" panose="02010509060101010101" pitchFamily="49" charset="-122"/>
              </a:rPr>
              <a:t> </a:t>
            </a:r>
            <a:r>
              <a:rPr lang="en-US" altLang="zh-CN" dirty="0">
                <a:latin typeface="Verdana" panose="020B0804030504040204" pitchFamily="34" charset="0"/>
                <a:ea typeface="幼圆" panose="02010509060101010101" pitchFamily="49" charset="-122"/>
              </a:rPr>
              <a:t>use the M classifiers to predict a testing sample</a:t>
            </a:r>
            <a:endParaRPr lang="zh-CN" altLang="en-US" dirty="0">
              <a:latin typeface="Verdana" panose="020B08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52029" y="5398817"/>
            <a:ext cx="2807090" cy="6451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latin typeface="Verdana" panose="020B0804030504040204" pitchFamily="34" charset="0"/>
                <a:ea typeface="幼圆" panose="02010509060101010101" pitchFamily="49" charset="-122"/>
              </a:rPr>
              <a:t>Combine the predicted labels into a codeword</a:t>
            </a:r>
            <a:endParaRPr lang="en-US" altLang="zh-CN" dirty="0">
              <a:latin typeface="Verdana" panose="020B0804030504040204" pitchFamily="34" charset="0"/>
              <a:ea typeface="幼圆" panose="02010509060101010101" pitchFamily="49" charset="-122"/>
            </a:endParaRPr>
          </a:p>
        </p:txBody>
      </p:sp>
      <p:cxnSp>
        <p:nvCxnSpPr>
          <p:cNvPr id="14" name="直接箭头连接符 13"/>
          <p:cNvCxnSpPr>
            <a:stCxn id="13" idx="3"/>
            <a:endCxn id="7" idx="1"/>
          </p:cNvCxnSpPr>
          <p:nvPr/>
        </p:nvCxnSpPr>
        <p:spPr>
          <a:xfrm>
            <a:off x="4906314" y="5090773"/>
            <a:ext cx="2146300" cy="63055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0"/>
            <a:endCxn id="24" idx="2"/>
          </p:cNvCxnSpPr>
          <p:nvPr/>
        </p:nvCxnSpPr>
        <p:spPr>
          <a:xfrm flipH="1" flipV="1">
            <a:off x="8455574" y="5127037"/>
            <a:ext cx="635" cy="27178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302953" y="4204664"/>
            <a:ext cx="4305243" cy="9220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latin typeface="Verdana" panose="020B0804030504040204" pitchFamily="34" charset="0"/>
                <a:ea typeface="幼圆" panose="02010509060101010101" pitchFamily="49" charset="-122"/>
              </a:rPr>
              <a:t>The class with the shortest distance is returned as the final prediction.</a:t>
            </a:r>
            <a:endParaRPr lang="zh-CN" altLang="en-US" dirty="0">
              <a:latin typeface="Verdana" panose="020B08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31" name="内容占位符 2"/>
          <p:cNvSpPr txBox="1"/>
          <p:nvPr/>
        </p:nvSpPr>
        <p:spPr>
          <a:xfrm>
            <a:off x="1136120" y="2225488"/>
            <a:ext cx="8616950" cy="858907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Error Correcting Output Code, ECOC</a:t>
            </a:r>
            <a:endParaRPr lang="zh-CN" altLang="en-US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8455574" y="3764147"/>
            <a:ext cx="0" cy="44069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1784350" y="42864"/>
            <a:ext cx="7886700" cy="777874"/>
          </a:xfrm>
        </p:spPr>
        <p:txBody>
          <a:bodyPr>
            <a:normAutofit/>
          </a:bodyPr>
          <a:lstStyle/>
          <a:p>
            <a:r>
              <a:rPr lang="en-US" altLang="zh-CN" dirty="0"/>
              <a:t>Multiclass Classification - </a:t>
            </a:r>
            <a:r>
              <a:rPr lang="en-US" altLang="zh-CN" dirty="0" err="1"/>
              <a:t>MvM</a:t>
            </a:r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5932" y="1327365"/>
            <a:ext cx="9020136" cy="3232357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Error Correcting Output Code, ECOC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en-US" altLang="zh-CN" dirty="0"/>
              <a:t>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 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84657" y="4888850"/>
            <a:ext cx="869085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atin typeface="Verdana" panose="020B0804030504040204" pitchFamily="34" charset="0"/>
                <a:ea typeface="幼圆" panose="02010509060101010101" pitchFamily="49" charset="-122"/>
              </a:rPr>
              <a:t>The ECOC codeword has the error tolerance and correction ability.</a:t>
            </a:r>
            <a:r>
              <a:rPr lang="zh-CN" altLang="en-US" dirty="0">
                <a:latin typeface="Verdana" panose="020B0804030504040204" pitchFamily="34" charset="0"/>
                <a:ea typeface="幼圆" panose="02010509060101010101" pitchFamily="49" charset="-122"/>
              </a:rPr>
              <a:t> </a:t>
            </a:r>
            <a:r>
              <a:rPr lang="en-US" altLang="zh-CN" dirty="0">
                <a:latin typeface="Verdana" panose="020B0804030504040204" pitchFamily="34" charset="0"/>
                <a:ea typeface="幼圆" panose="02010509060101010101" pitchFamily="49" charset="-122"/>
              </a:rPr>
              <a:t>a longer ECOC codeword produces better correction ability</a:t>
            </a:r>
            <a:endParaRPr lang="en-US" altLang="zh-CN" dirty="0">
              <a:latin typeface="Verdana" panose="020B0804030504040204" pitchFamily="34" charset="0"/>
              <a:ea typeface="幼圆" panose="02010509060101010101" pitchFamily="49" charset="-122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atin typeface="Verdana" panose="020B0804030504040204" pitchFamily="34" charset="0"/>
                <a:ea typeface="幼圆" panose="02010509060101010101" pitchFamily="49" charset="-122"/>
              </a:rPr>
              <a:t>In theory, the correction ability of a fixed length codeword increases as the distances between classes increase.</a:t>
            </a:r>
            <a:endParaRPr lang="en-US" altLang="zh-CN" dirty="0">
              <a:latin typeface="Verdana" panose="020B08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0845" y="4358143"/>
            <a:ext cx="304990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[</a:t>
            </a:r>
            <a:r>
              <a:rPr lang="en-US" altLang="zh-CN" sz="1600" dirty="0" err="1">
                <a:solidFill>
                  <a:srgbClr val="FF0000"/>
                </a:solidFill>
              </a:rPr>
              <a:t>Dietterich</a:t>
            </a:r>
            <a:r>
              <a:rPr lang="en-US" altLang="zh-CN" sz="1600" dirty="0">
                <a:solidFill>
                  <a:srgbClr val="FF0000"/>
                </a:solidFill>
              </a:rPr>
              <a:t> and Bakiri,1995]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11631" y="4358143"/>
            <a:ext cx="227393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[</a:t>
            </a:r>
            <a:r>
              <a:rPr lang="en-US" altLang="zh-CN" sz="1600" dirty="0" err="1">
                <a:solidFill>
                  <a:srgbClr val="FF0000"/>
                </a:solidFill>
              </a:rPr>
              <a:t>Allwein</a:t>
            </a:r>
            <a:r>
              <a:rPr lang="en-US" altLang="zh-CN" sz="1600" dirty="0">
                <a:solidFill>
                  <a:srgbClr val="FF0000"/>
                </a:solidFill>
              </a:rPr>
              <a:t> et al. 2000]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784350" y="42864"/>
            <a:ext cx="7886700" cy="777874"/>
          </a:xfrm>
        </p:spPr>
        <p:txBody>
          <a:bodyPr>
            <a:normAutofit/>
          </a:bodyPr>
          <a:lstStyle/>
          <a:p>
            <a:r>
              <a:rPr lang="en-US" altLang="zh-CN" dirty="0"/>
              <a:t>Multiclass Classification - </a:t>
            </a:r>
            <a:r>
              <a:rPr lang="en-US" altLang="zh-CN" dirty="0" err="1"/>
              <a:t>MvM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788275" y="896620"/>
            <a:ext cx="2540635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/>
              <a:t>Deactivated class, Hamming distance is 0.5 not 1</a:t>
            </a:r>
            <a:endParaRPr lang="en-US" altLang="zh-CN" sz="1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 Imbalance Problem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4350" y="1266824"/>
            <a:ext cx="8616950" cy="4972561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Class imbalance</a:t>
            </a:r>
            <a:endParaRPr lang="en-US" altLang="zh-CN" dirty="0"/>
          </a:p>
          <a:p>
            <a:pPr lvl="1"/>
            <a:r>
              <a:rPr lang="en-US" altLang="zh-CN" dirty="0"/>
              <a:t>a significantly different number of samples for each class.</a:t>
            </a:r>
            <a:r>
              <a:rPr lang="zh-CN" altLang="en-US" dirty="0"/>
              <a:t>（</a:t>
            </a:r>
            <a:r>
              <a:rPr lang="en-US" altLang="zh-CN" dirty="0"/>
              <a:t>the positive class is the minority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/>
            <a:endParaRPr lang="en-US" altLang="zh-CN" dirty="0"/>
          </a:p>
          <a:p>
            <a:pPr marL="342900" indent="-342900"/>
            <a:endParaRPr lang="en-US" altLang="zh-CN" dirty="0"/>
          </a:p>
          <a:p>
            <a:pPr marL="782955" lvl="2" indent="0">
              <a:buNone/>
            </a:pPr>
            <a:endParaRPr lang="en-US" altLang="zh-CN" dirty="0"/>
          </a:p>
          <a:p>
            <a:pPr marL="342900" indent="-342900"/>
            <a:endParaRPr lang="en-US" altLang="zh-CN" dirty="0"/>
          </a:p>
          <a:p>
            <a:pPr marL="342900" indent="-342900"/>
            <a:r>
              <a:rPr lang="en-US" altLang="zh-CN" dirty="0"/>
              <a:t>Rescaling</a:t>
            </a:r>
            <a:endParaRPr lang="en-US" altLang="zh-CN" dirty="0"/>
          </a:p>
          <a:p>
            <a:pPr marL="800100" lvl="1" indent="-342900"/>
            <a:r>
              <a:rPr lang="en-US" altLang="zh-CN" dirty="0" err="1"/>
              <a:t>undersampling</a:t>
            </a:r>
            <a:endParaRPr lang="en-US" altLang="zh-CN" dirty="0"/>
          </a:p>
          <a:p>
            <a:pPr marL="1257300" lvl="2" indent="-342900"/>
            <a:r>
              <a:rPr lang="en-US" altLang="zh-CN" dirty="0"/>
              <a:t>some negative samples are selectively dropped so that the classes are balanced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EasyEnsemble</a:t>
            </a:r>
            <a:r>
              <a:rPr lang="en-US" altLang="zh-CN" dirty="0"/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[Liu et al.,2009]</a:t>
            </a:r>
            <a:r>
              <a:rPr lang="en-US" altLang="zh-CN" sz="1400" dirty="0"/>
              <a:t>)</a:t>
            </a:r>
            <a:endParaRPr lang="en-US" altLang="zh-CN" dirty="0"/>
          </a:p>
          <a:p>
            <a:pPr marL="800100" lvl="1" indent="-342900"/>
            <a:r>
              <a:rPr lang="en-US" altLang="zh-CN" dirty="0"/>
              <a:t>oversampling</a:t>
            </a:r>
            <a:endParaRPr lang="en-US" altLang="zh-CN" dirty="0"/>
          </a:p>
          <a:p>
            <a:pPr marL="1257300" lvl="2" indent="-342900"/>
            <a:r>
              <a:rPr lang="en-US" altLang="zh-CN" dirty="0"/>
              <a:t>increase the number of positive samples  so that the classes are balanced (SMOTE </a:t>
            </a:r>
            <a:r>
              <a:rPr lang="en-US" altLang="zh-CN" sz="1600" dirty="0">
                <a:solidFill>
                  <a:srgbClr val="FF0000"/>
                </a:solidFill>
              </a:rPr>
              <a:t>[Chawla et al.2002]</a:t>
            </a:r>
            <a:r>
              <a:rPr lang="en-US" altLang="zh-CN" sz="1600" dirty="0"/>
              <a:t>)</a:t>
            </a:r>
            <a:endParaRPr lang="en-US" altLang="zh-CN" dirty="0"/>
          </a:p>
          <a:p>
            <a:pPr marL="800100" lvl="1" indent="-342900"/>
            <a:r>
              <a:rPr lang="en-US" altLang="zh-CN" dirty="0"/>
              <a:t>threshold-moving</a:t>
            </a:r>
            <a:endParaRPr lang="en-US" altLang="zh-CN" dirty="0">
              <a:solidFill>
                <a:srgbClr val="00B0F0"/>
              </a:solidFill>
            </a:endParaRPr>
          </a:p>
          <a:p>
            <a:pPr marL="800100" lvl="1" indent="-342900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2569989" y="2364125"/>
            <a:ext cx="1564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Verdana" panose="020B0804030504040204" pitchFamily="34" charset="0"/>
                <a:ea typeface="幼圆" panose="02010509060101010101" pitchFamily="49" charset="-122"/>
              </a:rPr>
              <a:t>the classes are balanced</a:t>
            </a:r>
            <a:endParaRPr lang="zh-CN" altLang="en-US" sz="1600" dirty="0">
              <a:latin typeface="Verdana" panose="020B08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5654434" y="2425677"/>
            <a:ext cx="723332" cy="45728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/>
          <p:cNvSpPr txBox="1"/>
          <p:nvPr/>
        </p:nvSpPr>
        <p:spPr>
          <a:xfrm>
            <a:off x="1800843" y="3579421"/>
            <a:ext cx="8616950" cy="1278329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dirty="0">
              <a:solidFill>
                <a:srgbClr val="00B0F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369718" y="2429662"/>
          <a:ext cx="9683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Formula" r:id="rId1" imgW="484505" imgH="214630" progId="Equation.Ribbit">
                  <p:embed/>
                </p:oleObj>
              </mc:Choice>
              <mc:Fallback>
                <p:oleObj name="Formula" r:id="rId1" imgW="484505" imgH="21463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9718" y="2429662"/>
                        <a:ext cx="96837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814453" y="2402248"/>
          <a:ext cx="1225550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Formula" r:id="rId3" imgW="612140" imgH="247650" progId="Equation.Ribbit">
                  <p:embed/>
                </p:oleObj>
              </mc:Choice>
              <mc:Fallback>
                <p:oleObj name="Formula" r:id="rId3" imgW="612140" imgH="247650" progId="Equation.Ribbit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4453" y="2402248"/>
                        <a:ext cx="1225550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3"/>
          <p:cNvSpPr txBox="1"/>
          <p:nvPr/>
        </p:nvSpPr>
        <p:spPr>
          <a:xfrm>
            <a:off x="8172811" y="2301719"/>
            <a:ext cx="156417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u="none" strike="noStrike" baseline="0" dirty="0">
                <a:latin typeface="TeXGyreTermes-Regular"/>
              </a:rPr>
              <a:t>the observed class ratio</a:t>
            </a:r>
            <a:endParaRPr lang="zh-CN" altLang="en-US" sz="1600" dirty="0">
              <a:latin typeface="Verdana" panose="020B0804030504040204" pitchFamily="34" charset="0"/>
              <a:ea typeface="幼圆" panose="02010509060101010101" pitchFamily="49" charset="-122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5588903" y="5752508"/>
          <a:ext cx="1225550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Formula" r:id="rId5" imgW="612140" imgH="247650" progId="Equation.Ribbit">
                  <p:embed/>
                </p:oleObj>
              </mc:Choice>
              <mc:Fallback>
                <p:oleObj name="Formula" r:id="rId5" imgW="612140" imgH="247650" progId="Equation.Ribbit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903" y="5752508"/>
                        <a:ext cx="1225550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4350" y="1158536"/>
            <a:ext cx="8883650" cy="4930775"/>
          </a:xfrm>
        </p:spPr>
        <p:txBody>
          <a:bodyPr/>
          <a:lstStyle/>
          <a:p>
            <a:r>
              <a:rPr lang="en-US" altLang="zh-CN" dirty="0"/>
              <a:t>The objective of optimization of each model</a:t>
            </a:r>
            <a:endParaRPr lang="en-US" altLang="zh-CN" dirty="0"/>
          </a:p>
          <a:p>
            <a:pPr lvl="1"/>
            <a:r>
              <a:rPr lang="en-US" altLang="zh-CN" dirty="0"/>
              <a:t>Least squares method: Minimize the mean-square error</a:t>
            </a:r>
            <a:endParaRPr lang="en-US" altLang="zh-CN" dirty="0"/>
          </a:p>
          <a:p>
            <a:pPr lvl="1"/>
            <a:r>
              <a:rPr lang="en-US" altLang="zh-CN" dirty="0"/>
              <a:t>Logistic regression: Maximizing the likelihood of sample distribution</a:t>
            </a:r>
            <a:endParaRPr lang="en-US" altLang="zh-CN" dirty="0"/>
          </a:p>
          <a:p>
            <a:pPr lvl="1"/>
            <a:r>
              <a:rPr lang="en-US" altLang="zh-CN" dirty="0"/>
              <a:t>Linear discriminant analysis: minimize the within-class scatter matrix and maximize the between-classes scatter matrix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Optimization method of parameters</a:t>
            </a:r>
            <a:endParaRPr lang="en-US" altLang="zh-CN" dirty="0"/>
          </a:p>
          <a:p>
            <a:pPr lvl="1"/>
            <a:r>
              <a:rPr lang="en-US" altLang="zh-CN" dirty="0"/>
              <a:t>Least squares method: Linear Algebra</a:t>
            </a:r>
            <a:endParaRPr lang="en-US" altLang="zh-CN" dirty="0"/>
          </a:p>
          <a:p>
            <a:pPr lvl="1"/>
            <a:r>
              <a:rPr lang="en-US" altLang="zh-CN" dirty="0"/>
              <a:t>Logistic regression: convex optimization, Newton's method</a:t>
            </a:r>
            <a:endParaRPr lang="en-US" altLang="zh-CN" dirty="0"/>
          </a:p>
          <a:p>
            <a:pPr lvl="1"/>
            <a:r>
              <a:rPr lang="en-US" altLang="zh-CN" dirty="0"/>
              <a:t>Linear discriminant analysis: matrix theory, generalized Rayleigh quotient</a:t>
            </a:r>
            <a:endParaRPr lang="en-US" altLang="zh-CN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784350" y="1158536"/>
            <a:ext cx="8616950" cy="5267664"/>
          </a:xfrm>
        </p:spPr>
        <p:txBody>
          <a:bodyPr>
            <a:normAutofit fontScale="72500"/>
          </a:bodyPr>
          <a:lstStyle/>
          <a:p>
            <a:r>
              <a:rPr lang="en-GB" altLang="zh-CN" dirty="0"/>
              <a:t>Linear Regression</a:t>
            </a:r>
            <a:endParaRPr lang="en-US" altLang="zh-CN" dirty="0"/>
          </a:p>
          <a:p>
            <a:pPr lvl="1"/>
            <a:r>
              <a:rPr lang="en-GB" altLang="zh-CN" dirty="0"/>
              <a:t>Least Squares Method </a:t>
            </a:r>
            <a:r>
              <a:rPr lang="en-US" altLang="zh-CN" dirty="0"/>
              <a:t>(minimize the mean-square error)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en-GB" altLang="zh-CN" dirty="0" err="1"/>
              <a:t>inary</a:t>
            </a:r>
            <a:r>
              <a:rPr lang="en-GB" altLang="zh-CN" dirty="0"/>
              <a:t> Classification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endParaRPr lang="zh-CN" altLang="en-US" dirty="0"/>
          </a:p>
          <a:p>
            <a:pPr lvl="1"/>
            <a:r>
              <a:rPr lang="en-GB" altLang="zh-CN" dirty="0"/>
              <a:t>Logistic Regression</a:t>
            </a:r>
            <a:endParaRPr lang="en-GB" altLang="zh-CN" dirty="0"/>
          </a:p>
          <a:p>
            <a:pPr lvl="2"/>
            <a:r>
              <a:rPr lang="en-US" altLang="zh-CN" sz="2100" dirty="0"/>
              <a:t>Unit-step function, logistic function, maximum likelihood method</a:t>
            </a:r>
            <a:endParaRPr lang="zh-CN" altLang="en-US" sz="2100" dirty="0"/>
          </a:p>
          <a:p>
            <a:pPr lvl="1"/>
            <a:r>
              <a:rPr lang="en-GB" altLang="zh-CN" dirty="0"/>
              <a:t>Linear Discriminant Analysis</a:t>
            </a:r>
            <a:r>
              <a:rPr lang="zh-CN" altLang="en-US" dirty="0"/>
              <a:t>  </a:t>
            </a:r>
            <a:endParaRPr lang="en-US" altLang="zh-CN" dirty="0"/>
          </a:p>
          <a:p>
            <a:pPr lvl="2"/>
            <a:r>
              <a:rPr lang="en-US" altLang="zh-CN" sz="2100" dirty="0"/>
              <a:t>Maximizing generalized Rayleigh quotient</a:t>
            </a:r>
            <a:endParaRPr lang="zh-CN" altLang="en-US" sz="2100" dirty="0"/>
          </a:p>
          <a:p>
            <a:endParaRPr lang="zh-CN" altLang="en-US" dirty="0"/>
          </a:p>
          <a:p>
            <a:r>
              <a:rPr lang="zh-CN" altLang="en-US" dirty="0"/>
              <a:t> </a:t>
            </a:r>
            <a:r>
              <a:rPr lang="en-US" altLang="zh-CN" dirty="0"/>
              <a:t>M</a:t>
            </a:r>
            <a:r>
              <a:rPr lang="en-GB" altLang="zh-CN" dirty="0" err="1"/>
              <a:t>ulticlass</a:t>
            </a:r>
            <a:r>
              <a:rPr lang="en-GB" altLang="zh-CN" dirty="0"/>
              <a:t> </a:t>
            </a:r>
            <a:r>
              <a:rPr lang="en-US" altLang="zh-CN" dirty="0"/>
              <a:t>C</a:t>
            </a:r>
            <a:r>
              <a:rPr lang="en-GB" altLang="zh-CN" dirty="0" err="1"/>
              <a:t>lassification</a:t>
            </a:r>
            <a:r>
              <a:rPr lang="en-GB" altLang="zh-CN" dirty="0"/>
              <a:t> </a:t>
            </a:r>
            <a:r>
              <a:rPr lang="en-US" altLang="zh-CN" dirty="0"/>
              <a:t>P</a:t>
            </a:r>
            <a:r>
              <a:rPr lang="en-GB" altLang="zh-CN" dirty="0" err="1"/>
              <a:t>roblem</a:t>
            </a:r>
            <a:endParaRPr lang="zh-CN" altLang="en-US" dirty="0"/>
          </a:p>
          <a:p>
            <a:pPr lvl="1"/>
            <a:r>
              <a:rPr lang="en-GB" altLang="zh-CN" dirty="0"/>
              <a:t>One vs. One (</a:t>
            </a:r>
            <a:r>
              <a:rPr lang="en-GB" altLang="zh-CN" dirty="0" err="1"/>
              <a:t>OvO</a:t>
            </a:r>
            <a:r>
              <a:rPr lang="en-GB" altLang="zh-CN" dirty="0"/>
              <a:t>)</a:t>
            </a:r>
            <a:endParaRPr lang="zh-CN" altLang="en-US" dirty="0"/>
          </a:p>
          <a:p>
            <a:pPr lvl="1"/>
            <a:r>
              <a:rPr lang="en-GB" altLang="zh-CN" dirty="0"/>
              <a:t>One vs. Rest (</a:t>
            </a:r>
            <a:r>
              <a:rPr lang="en-GB" altLang="zh-CN" dirty="0" err="1"/>
              <a:t>OvR</a:t>
            </a:r>
            <a:r>
              <a:rPr lang="en-GB" altLang="zh-CN" dirty="0"/>
              <a:t>)</a:t>
            </a:r>
            <a:endParaRPr lang="en-GB" altLang="zh-CN" dirty="0"/>
          </a:p>
          <a:p>
            <a:pPr lvl="1"/>
            <a:r>
              <a:rPr lang="en-GB" altLang="zh-CN" dirty="0"/>
              <a:t>Many vs. Many</a:t>
            </a:r>
            <a:r>
              <a:rPr lang="zh-CN" altLang="en-US" dirty="0"/>
              <a:t> </a:t>
            </a:r>
            <a:r>
              <a:rPr lang="en-GB" altLang="zh-CN" dirty="0"/>
              <a:t>(MvM)</a:t>
            </a:r>
            <a:endParaRPr lang="en-GB" altLang="zh-CN" dirty="0"/>
          </a:p>
          <a:p>
            <a:pPr lvl="2"/>
            <a:r>
              <a:rPr lang="en-US" altLang="zh-CN" sz="2100" dirty="0"/>
              <a:t>Error Correcting Output Code</a:t>
            </a:r>
            <a:endParaRPr lang="en-GB" altLang="zh-CN" sz="2100" dirty="0"/>
          </a:p>
          <a:p>
            <a:pPr marL="0" indent="0">
              <a:buNone/>
            </a:pPr>
            <a:endParaRPr lang="zh-CN" altLang="en-US" dirty="0"/>
          </a:p>
          <a:p>
            <a:r>
              <a:rPr lang="zh-CN" altLang="en-US" dirty="0"/>
              <a:t> </a:t>
            </a:r>
            <a:r>
              <a:rPr lang="en-GB" altLang="zh-CN" dirty="0"/>
              <a:t>Class Imbalance Problem</a:t>
            </a:r>
            <a:endParaRPr lang="en-GB" altLang="zh-CN" dirty="0"/>
          </a:p>
          <a:p>
            <a:pPr lvl="1"/>
            <a:r>
              <a:rPr lang="en-US" altLang="zh-CN" dirty="0"/>
              <a:t>Strategy: rescaling</a:t>
            </a:r>
            <a:endParaRPr lang="en-GB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b="1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Thanks!</a:t>
            </a:r>
            <a:endParaRPr lang="en-US" altLang="zh-CN" sz="5400" b="1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Advantages of the Linear Model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784350" y="1158536"/>
            <a:ext cx="8794750" cy="4930775"/>
          </a:xfrm>
        </p:spPr>
        <p:txBody>
          <a:bodyPr>
            <a:normAutofit/>
          </a:bodyPr>
          <a:lstStyle/>
          <a:p>
            <a:r>
              <a:rPr lang="en-US" altLang="zh-CN" dirty="0"/>
              <a:t>Simple form and ease of modeling</a:t>
            </a:r>
            <a:endParaRPr lang="en-US" altLang="zh-CN" dirty="0"/>
          </a:p>
          <a:p>
            <a:r>
              <a:rPr lang="en-US" altLang="zh-CN" dirty="0"/>
              <a:t>Comprehensibility</a:t>
            </a:r>
            <a:endParaRPr lang="en-US" altLang="zh-CN" dirty="0"/>
          </a:p>
          <a:p>
            <a:r>
              <a:rPr lang="en-US" altLang="zh-CN" dirty="0"/>
              <a:t>Nonlinear models can be derived from linear models</a:t>
            </a:r>
            <a:endParaRPr lang="en-US" altLang="zh-CN" dirty="0"/>
          </a:p>
          <a:p>
            <a:pPr lvl="1">
              <a:buClr>
                <a:schemeClr val="tx2"/>
              </a:buClr>
            </a:pPr>
            <a:r>
              <a:rPr lang="en-US" altLang="zh-CN" dirty="0"/>
              <a:t>Introducing multi-layer structures or high-dimensional mapping.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An example</a:t>
            </a:r>
            <a:endParaRPr lang="en-US" altLang="zh-CN" dirty="0"/>
          </a:p>
          <a:p>
            <a:pPr lvl="1"/>
            <a:r>
              <a:rPr lang="en-US" altLang="zh-CN" dirty="0"/>
              <a:t>Determine the ripeness of a watermelon by considering its </a:t>
            </a:r>
            <a:r>
              <a:rPr lang="en-US" altLang="zh-CN" b="1" dirty="0"/>
              <a:t>color</a:t>
            </a:r>
            <a:r>
              <a:rPr lang="en-US" altLang="zh-CN" dirty="0"/>
              <a:t>, </a:t>
            </a:r>
            <a:r>
              <a:rPr lang="en-US" altLang="zh-CN" b="1" dirty="0"/>
              <a:t>root</a:t>
            </a:r>
            <a:r>
              <a:rPr lang="en-US" altLang="zh-CN" dirty="0"/>
              <a:t> and </a:t>
            </a:r>
            <a:r>
              <a:rPr lang="en-US" altLang="zh-CN" b="1" dirty="0"/>
              <a:t>sound</a:t>
            </a:r>
            <a:r>
              <a:rPr lang="en-US" altLang="zh-CN" dirty="0"/>
              <a:t> information.</a:t>
            </a:r>
            <a:endParaRPr lang="en-US" altLang="zh-CN" dirty="0"/>
          </a:p>
          <a:p>
            <a:pPr marL="325755" lvl="1" indent="0">
              <a:buNone/>
            </a:pPr>
            <a:endParaRPr lang="en-US" altLang="zh-CN" sz="2400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From the coefficients, we know that root is the most important variable, and sound is more important than color.</a:t>
            </a:r>
            <a:endParaRPr lang="en-US" altLang="zh-CN" dirty="0"/>
          </a:p>
        </p:txBody>
      </p:sp>
      <p:sp>
        <p:nvSpPr>
          <p:cNvPr id="8" name="内容占位符 3"/>
          <p:cNvSpPr txBox="1"/>
          <p:nvPr/>
        </p:nvSpPr>
        <p:spPr>
          <a:xfrm>
            <a:off x="1768612" y="3852889"/>
            <a:ext cx="8616950" cy="210969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8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7404100" y="3479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Equation" r:id="rId1" imgW="2743200" imgH="4267200" progId="Equation.DSMT4">
                  <p:embed/>
                </p:oleObj>
              </mc:Choice>
              <mc:Fallback>
                <p:oleObj name="Equation" r:id="rId1" imgW="2743200" imgH="4267200" progId="Equation.DSMT4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404100" y="3479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4626887"/>
            <a:ext cx="5619750" cy="3867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Regression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784350" y="1266824"/>
            <a:ext cx="8616950" cy="4873917"/>
          </a:xfrm>
        </p:spPr>
        <p:txBody>
          <a:bodyPr>
            <a:normAutofit/>
          </a:bodyPr>
          <a:lstStyle/>
          <a:p>
            <a:r>
              <a:rPr lang="en-US" altLang="zh-CN" dirty="0"/>
              <a:t>Given a data set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dirty="0"/>
              <a:t>where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 aim of linear regression </a:t>
            </a:r>
            <a:endParaRPr lang="en-US" altLang="zh-CN" dirty="0"/>
          </a:p>
          <a:p>
            <a:pPr lvl="1"/>
            <a:r>
              <a:rPr lang="en-US" altLang="zh-CN" dirty="0"/>
              <a:t>Learn a linear model that can accurately predict the real-valued output labels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For discrete variables</a:t>
            </a:r>
            <a:endParaRPr lang="en-US" altLang="zh-CN" dirty="0"/>
          </a:p>
          <a:p>
            <a:pPr lvl="1"/>
            <a:r>
              <a:rPr lang="en-US" altLang="zh-CN" dirty="0"/>
              <a:t>An ordinal relationship exists between values</a:t>
            </a:r>
            <a:endParaRPr lang="en-US" altLang="zh-CN" dirty="0"/>
          </a:p>
          <a:p>
            <a:pPr lvl="2"/>
            <a:r>
              <a:rPr lang="en-US" altLang="zh-CN" dirty="0"/>
              <a:t>Convert the variables into real-valued variables</a:t>
            </a:r>
            <a:endParaRPr lang="en-US" altLang="zh-CN" dirty="0"/>
          </a:p>
          <a:p>
            <a:pPr lvl="1"/>
            <a:r>
              <a:rPr lang="en-US" altLang="zh-CN" dirty="0"/>
              <a:t>No ordinal relationship exists</a:t>
            </a:r>
            <a:endParaRPr lang="en-US" altLang="zh-CN" dirty="0"/>
          </a:p>
          <a:p>
            <a:pPr lvl="2"/>
            <a:r>
              <a:rPr lang="en-US" altLang="zh-CN" dirty="0"/>
              <a:t>Convert the discrete variable with k possible values into a k-dimensional vector</a:t>
            </a:r>
            <a:endParaRPr lang="en-US" altLang="zh-CN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699000" y="1301750"/>
          <a:ext cx="491490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Formula" r:id="rId1" imgW="2457450" imgH="177800" progId="Equation.Ribbit">
                  <p:embed/>
                </p:oleObj>
              </mc:Choice>
              <mc:Fallback>
                <p:oleObj name="Formula" r:id="rId1" imgW="2457450" imgH="177800" progId="Equation.Ribbit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0" y="1301750"/>
                        <a:ext cx="4914900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871089" y="1751609"/>
          <a:ext cx="277177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Formula" r:id="rId3" imgW="1397000" imgH="176530" progId="Equation.Ribbit">
                  <p:embed/>
                </p:oleObj>
              </mc:Choice>
              <mc:Fallback>
                <p:oleObj name="Formula" r:id="rId3" imgW="1397000" imgH="176530" progId="Equation.Ribbit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1089" y="1751609"/>
                        <a:ext cx="2771775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817081" y="1763551"/>
          <a:ext cx="8255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Formula" r:id="rId5" imgW="417195" imgH="157480" progId="Equation.Ribbit">
                  <p:embed/>
                </p:oleObj>
              </mc:Choice>
              <mc:Fallback>
                <p:oleObj name="Formula" r:id="rId5" imgW="417195" imgH="157480" progId="Equation.Ribbit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7081" y="1763551"/>
                        <a:ext cx="825500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Regression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784350" y="1266824"/>
            <a:ext cx="8616950" cy="4706137"/>
          </a:xfrm>
        </p:spPr>
        <p:txBody>
          <a:bodyPr/>
          <a:lstStyle/>
          <a:p>
            <a:r>
              <a:rPr lang="en-US" altLang="zh-CN" dirty="0"/>
              <a:t>Linear regression aims to learn the function: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i="1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Parameter/model estimation:</a:t>
            </a:r>
            <a:r>
              <a:rPr lang="zh-CN" altLang="en-US" dirty="0"/>
              <a:t> </a:t>
            </a:r>
            <a:r>
              <a:rPr lang="en-US" altLang="zh-CN" dirty="0"/>
              <a:t>least square method</a:t>
            </a:r>
            <a:endParaRPr lang="zh-CN" altLang="en-US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373438" y="3767138"/>
          <a:ext cx="4764087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Formula" r:id="rId1" imgW="2378710" imgH="927100" progId="Equation.Ribbit">
                  <p:embed/>
                </p:oleObj>
              </mc:Choice>
              <mc:Fallback>
                <p:oleObj name="Formula" r:id="rId1" imgW="2378710" imgH="92710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3438" y="3767138"/>
                        <a:ext cx="4764087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38" y="2112225"/>
            <a:ext cx="7121524" cy="4047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84350" y="42864"/>
            <a:ext cx="8616950" cy="777874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Linear Regression - Least Square Method </a:t>
            </a:r>
            <a:endParaRPr lang="zh-CN" altLang="en-US" sz="28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32410" y="1266824"/>
            <a:ext cx="8616950" cy="4706137"/>
          </a:xfrm>
        </p:spPr>
        <p:txBody>
          <a:bodyPr>
            <a:normAutofit/>
          </a:bodyPr>
          <a:lstStyle/>
          <a:p>
            <a:r>
              <a:rPr lang="en-US" altLang="zh-CN" dirty="0"/>
              <a:t>Minimize mean-square error (MSE)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Calculate the derivatives of         with respect to    and   , respectively:</a:t>
            </a:r>
            <a:endParaRPr lang="en-US" altLang="zh-CN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802316" y="3724420"/>
          <a:ext cx="512762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Formula" r:id="rId1" imgW="2562860" imgH="482600" progId="Equation.Ribbit">
                  <p:embed/>
                </p:oleObj>
              </mc:Choice>
              <mc:Fallback>
                <p:oleObj name="Formula" r:id="rId1" imgW="2562860" imgH="48260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2316" y="3724420"/>
                        <a:ext cx="5127625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021814" y="4927003"/>
          <a:ext cx="4508500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Formula" r:id="rId3" imgW="2254250" imgH="482600" progId="Equation.Ribbit">
                  <p:embed/>
                </p:oleObj>
              </mc:Choice>
              <mc:Fallback>
                <p:oleObj name="Formula" r:id="rId3" imgW="2254250" imgH="48260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1814" y="4927003"/>
                        <a:ext cx="4508500" cy="950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460343" y="1914729"/>
          <a:ext cx="351155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Formula" r:id="rId5" imgW="13163550" imgH="3276600" progId="Equation.Ribbit">
                  <p:embed/>
                </p:oleObj>
              </mc:Choice>
              <mc:Fallback>
                <p:oleObj name="Formula" r:id="rId5" imgW="13163550" imgH="3276600" progId="Equation.Ribbit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343" y="1914729"/>
                        <a:ext cx="3511550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7561514" y="3109377"/>
          <a:ext cx="225425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Formula" r:id="rId7" imgW="111760" imgH="119380" progId="Equation.Ribbit">
                  <p:embed/>
                </p:oleObj>
              </mc:Choice>
              <mc:Fallback>
                <p:oleObj name="Formula" r:id="rId7" imgW="111760" imgH="11938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1514" y="3109377"/>
                        <a:ext cx="225425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8427019" y="3041591"/>
          <a:ext cx="136525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Formula" r:id="rId9" imgW="68580" imgH="157480" progId="Equation.Ribbit">
                  <p:embed/>
                </p:oleObj>
              </mc:Choice>
              <mc:Fallback>
                <p:oleObj name="Formula" r:id="rId9" imgW="68580" imgH="15748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7019" y="3041591"/>
                        <a:ext cx="136525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2893060" y="3429000"/>
          <a:ext cx="914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Equation" r:id="rId11" imgW="2743200" imgH="4267200" progId="Equation.DSMT4">
                  <p:embed/>
                </p:oleObj>
              </mc:Choice>
              <mc:Fallback>
                <p:oleObj name="Equation" r:id="rId11" imgW="2743200" imgH="4267200" progId="Equation.DSMT4">
                  <p:embed/>
                  <p:pic>
                    <p:nvPicPr>
                      <p:cNvPr id="0" name="图片 512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93060" y="3429000"/>
                        <a:ext cx="914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形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78985" y="3044718"/>
            <a:ext cx="674017" cy="303308"/>
          </a:xfrm>
          <a:prstGeom prst="rect">
            <a:avLst/>
          </a:prstGeom>
        </p:spPr>
      </p:pic>
      <p:pic>
        <p:nvPicPr>
          <p:cNvPr id="17" name="图片 16" descr="截屏2025-10-09 22.01.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63610" y="737235"/>
            <a:ext cx="2903855" cy="2813050"/>
          </a:xfrm>
          <a:prstGeom prst="rect">
            <a:avLst/>
          </a:prstGeom>
        </p:spPr>
      </p:pic>
      <p:pic>
        <p:nvPicPr>
          <p:cNvPr id="18" name="图片 17" descr="截屏2025-10-09 22.01.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63610" y="3550285"/>
            <a:ext cx="3259455" cy="31578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80365" y="1266825"/>
            <a:ext cx="6174105" cy="4705985"/>
          </a:xfrm>
        </p:spPr>
        <p:txBody>
          <a:bodyPr/>
          <a:lstStyle/>
          <a:p>
            <a:r>
              <a:rPr lang="en-US" altLang="zh-CN" dirty="0"/>
              <a:t>We have the closed-form solutions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(derivatives w.r.t. w and b equal to 0) :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where</a:t>
            </a: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656185" y="2502562"/>
          <a:ext cx="3252787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Formula" r:id="rId1" imgW="1625600" imgH="787400" progId="Equation.Ribbit">
                  <p:embed/>
                </p:oleObj>
              </mc:Choice>
              <mc:Fallback>
                <p:oleObj name="Formula" r:id="rId1" imgW="1625600" imgH="787400" progId="Equation.Ribbit">
                  <p:embed/>
                  <p:pic>
                    <p:nvPicPr>
                      <p:cNvPr id="0" name="图片 6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6185" y="2502562"/>
                        <a:ext cx="3252787" cy="154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388022" y="4353833"/>
          <a:ext cx="2520950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Formula" r:id="rId3" imgW="1259840" imgH="341630" progId="Equation.Ribbit">
                  <p:embed/>
                </p:oleObj>
              </mc:Choice>
              <mc:Fallback>
                <p:oleObj name="Formula" r:id="rId3" imgW="1259840" imgH="34163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8022" y="4353833"/>
                        <a:ext cx="2520950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384972" y="5390233"/>
          <a:ext cx="15240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Formula" r:id="rId5" imgW="762000" imgH="341630" progId="Equation.Ribbit">
                  <p:embed/>
                </p:oleObj>
              </mc:Choice>
              <mc:Fallback>
                <p:oleObj name="Formula" r:id="rId5" imgW="762000" imgH="341630" progId="Equation.Ribbit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4972" y="5390233"/>
                        <a:ext cx="15240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标题 3"/>
          <p:cNvSpPr>
            <a:spLocks noGrp="1"/>
          </p:cNvSpPr>
          <p:nvPr>
            <p:ph type="title"/>
          </p:nvPr>
        </p:nvSpPr>
        <p:spPr>
          <a:xfrm>
            <a:off x="1784350" y="42864"/>
            <a:ext cx="8616950" cy="777874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Linear Regression - Least Square Method 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7931785" y="1072515"/>
            <a:ext cx="22650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/>
              <a:t>convex function</a:t>
            </a:r>
            <a:endParaRPr lang="en-US" altLang="zh-CN" sz="200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8067675" y="1549400"/>
          <a:ext cx="3173730" cy="77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Formula" r:id="rId7" imgW="13163550" imgH="3276600" progId="Equation.Ribbit">
                  <p:embed/>
                </p:oleObj>
              </mc:Choice>
              <mc:Fallback>
                <p:oleObj name="Formula" r:id="rId7" imgW="13163550" imgH="3276600" progId="Equation.Ribbit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7675" y="1549400"/>
                        <a:ext cx="3173730" cy="7772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067675" y="4905375"/>
            <a:ext cx="2613025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400"/>
              <a:t>How are they obtained?</a:t>
            </a:r>
            <a:endParaRPr lang="en-US" altLang="zh-CN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机器学习v2.1rgb</Template>
  <TotalTime>0</TotalTime>
  <Words>12252</Words>
  <Application>WPS 文字</Application>
  <PresentationFormat>全屏显示(4:3)</PresentationFormat>
  <Paragraphs>564</Paragraphs>
  <Slides>48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98</vt:i4>
      </vt:variant>
      <vt:variant>
        <vt:lpstr>幻灯片标题</vt:lpstr>
      </vt:variant>
      <vt:variant>
        <vt:i4>48</vt:i4>
      </vt:variant>
    </vt:vector>
  </HeadingPairs>
  <TitlesOfParts>
    <vt:vector size="176" baseType="lpstr">
      <vt:lpstr>Arial</vt:lpstr>
      <vt:lpstr>宋体</vt:lpstr>
      <vt:lpstr>Wingdings</vt:lpstr>
      <vt:lpstr>Verdana</vt:lpstr>
      <vt:lpstr>幼圆</vt:lpstr>
      <vt:lpstr>华文宋体</vt:lpstr>
      <vt:lpstr>微软雅黑</vt:lpstr>
      <vt:lpstr>汉仪旗黑</vt:lpstr>
      <vt:lpstr>方正准圆简体</vt:lpstr>
      <vt:lpstr>Times New Roman</vt:lpstr>
      <vt:lpstr>PingFang SC</vt:lpstr>
      <vt:lpstr>宋体</vt:lpstr>
      <vt:lpstr>Arial Unicode MS</vt:lpstr>
      <vt:lpstr>等线</vt:lpstr>
      <vt:lpstr>汉仪中等线KW</vt:lpstr>
      <vt:lpstr>微软雅黑</vt:lpstr>
      <vt:lpstr>TeXGyreTermes-Regular</vt:lpstr>
      <vt:lpstr>Calibri</vt:lpstr>
      <vt:lpstr>Helvetica Neue</vt:lpstr>
      <vt:lpstr>汉仪书宋二KW</vt:lpstr>
      <vt:lpstr>Thonburi</vt:lpstr>
      <vt:lpstr>TeXGyreTermes-Regular</vt:lpstr>
      <vt:lpstr>Wingdings</vt:lpstr>
      <vt:lpstr>幼圆</vt:lpstr>
      <vt:lpstr>苹方-简</vt:lpstr>
      <vt:lpstr>宋体-简</vt:lpstr>
      <vt:lpstr>katex_main</vt:lpstr>
      <vt:lpstr>KaTeX_Math</vt:lpstr>
      <vt:lpstr>机器学习v2.1rgb</vt:lpstr>
      <vt:lpstr>Office theme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Equation.DSMT4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Equation.DSMT4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Equation.DSMT4</vt:lpstr>
      <vt:lpstr>Equation.Ribbit</vt:lpstr>
      <vt:lpstr>Equation.Ribbit</vt:lpstr>
      <vt:lpstr>Equation.Ribbit</vt:lpstr>
      <vt:lpstr>PowerPoint 演示文稿</vt:lpstr>
      <vt:lpstr>review</vt:lpstr>
      <vt:lpstr>Outline</vt:lpstr>
      <vt:lpstr>The Basic Form</vt:lpstr>
      <vt:lpstr>Advantages of the Linear Model</vt:lpstr>
      <vt:lpstr>Linear Regression</vt:lpstr>
      <vt:lpstr>Linear Regression</vt:lpstr>
      <vt:lpstr>Linear Regression - Least Square Method </vt:lpstr>
      <vt:lpstr>Linear Regression - Least Square Method </vt:lpstr>
      <vt:lpstr>Linear Regression - Least Square Method </vt:lpstr>
      <vt:lpstr>Multivariate Linear Regression</vt:lpstr>
      <vt:lpstr>Multivariate Linear Regression</vt:lpstr>
      <vt:lpstr>Multivariate Linear Regression</vt:lpstr>
      <vt:lpstr>Multivariate Linear Regression - Least Square Method </vt:lpstr>
      <vt:lpstr>Multivariate Linear Regression - Discussion of full-rank</vt:lpstr>
      <vt:lpstr>Log-Linear Regression</vt:lpstr>
      <vt:lpstr>Linear Regression - Generalized Linear Model</vt:lpstr>
      <vt:lpstr>Binary Classification</vt:lpstr>
      <vt:lpstr>Binary Classification</vt:lpstr>
      <vt:lpstr>Logistic regression</vt:lpstr>
      <vt:lpstr>Logistic regression - maximum likelihood</vt:lpstr>
      <vt:lpstr>Logistic regression - maximum likelihood</vt:lpstr>
      <vt:lpstr>Logistic regression - maximum likelihood</vt:lpstr>
      <vt:lpstr>Logistic regression - maximum likelihood</vt:lpstr>
      <vt:lpstr>Logistic regression</vt:lpstr>
      <vt:lpstr>Logistic regression</vt:lpstr>
      <vt:lpstr>Logistic regression</vt:lpstr>
      <vt:lpstr>Logistic regression</vt:lpstr>
      <vt:lpstr>Binary Classification - Linear Discriminant Analysis</vt:lpstr>
      <vt:lpstr>Binary Classification - Linear Discriminant Analysis</vt:lpstr>
      <vt:lpstr>Binary Classification - Linear Discriminant Analysis</vt:lpstr>
      <vt:lpstr>Binary Classification - Linear Discriminant Analysis</vt:lpstr>
      <vt:lpstr>Binary Classification - Linear Discriminant Analysis</vt:lpstr>
      <vt:lpstr>Binary Classification - Linear Discriminant Analysis</vt:lpstr>
      <vt:lpstr>Extend LDA to multiclass classification problems</vt:lpstr>
      <vt:lpstr>Extend LDA to multiclass classification problems</vt:lpstr>
      <vt:lpstr>Extend LDA to multiclass classification problems</vt:lpstr>
      <vt:lpstr>Multiclass Classification</vt:lpstr>
      <vt:lpstr>Multiclass Classification - OvO </vt:lpstr>
      <vt:lpstr>Multiclass Classification - OvR </vt:lpstr>
      <vt:lpstr>Multiclass Classification – A comparison between OvO and OvR</vt:lpstr>
      <vt:lpstr>Multiclass Classification – A comparison between OvO and OvR</vt:lpstr>
      <vt:lpstr>Multiclass Classification - MvM</vt:lpstr>
      <vt:lpstr>Multiclass Classification - MvM</vt:lpstr>
      <vt:lpstr>Class Imbalance Problem</vt:lpstr>
      <vt:lpstr>Summary</vt:lpstr>
      <vt:lpstr>Summary</vt:lpstr>
      <vt:lpstr>Thanks!</vt:lpstr>
    </vt:vector>
  </TitlesOfParts>
  <Company>LAMDA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机器学习-第三章</dc:title>
  <dc:creator/>
  <cp:lastModifiedBy>AAADX</cp:lastModifiedBy>
  <cp:revision>757</cp:revision>
  <dcterms:created xsi:type="dcterms:W3CDTF">2025-10-09T15:06:08Z</dcterms:created>
  <dcterms:modified xsi:type="dcterms:W3CDTF">2025-10-09T15:06:08Z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CEFABE099AA9489AA2AA002AFCA25741</vt:lpwstr>
  </property>
  <property fmtid="{D5CDD505-2E9C-101B-9397-08002B2CF9AE}" pid="3" name="KSOProductBuildVer">
    <vt:lpwstr>2052-12.1.22522.22522</vt:lpwstr>
  </property>
</Properties>
</file>